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2" r:id="rId6"/>
    <p:sldId id="281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9"/>
  </p:normalViewPr>
  <p:slideViewPr>
    <p:cSldViewPr snapToGrid="0">
      <p:cViewPr varScale="1">
        <p:scale>
          <a:sx n="87" d="100"/>
          <a:sy n="87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12.svg"/><Relationship Id="rId4" Type="http://schemas.openxmlformats.org/officeDocument/2006/relationships/image" Target="../media/image22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10" Type="http://schemas.openxmlformats.org/officeDocument/2006/relationships/image" Target="../media/image12.svg"/><Relationship Id="rId4" Type="http://schemas.openxmlformats.org/officeDocument/2006/relationships/image" Target="../media/image22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39330-5747-4299-9E09-63E6CBF7546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CBA0273-553D-446E-BE3E-D48296F32BB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to exploit the structure of the environment to refine an occupancy grid map.</a:t>
          </a:r>
        </a:p>
      </dgm:t>
    </dgm:pt>
    <dgm:pt modelId="{3C455151-56C2-4681-BAF2-BEDEB173B797}" type="parTrans" cxnId="{20D65850-0E6E-454C-940A-944E19A79DB7}">
      <dgm:prSet/>
      <dgm:spPr/>
      <dgm:t>
        <a:bodyPr/>
        <a:lstStyle/>
        <a:p>
          <a:endParaRPr lang="en-US"/>
        </a:p>
      </dgm:t>
    </dgm:pt>
    <dgm:pt modelId="{274A612D-0777-4F57-8710-1B2688FE9DF8}" type="sibTrans" cxnId="{20D65850-0E6E-454C-940A-944E19A79DB7}">
      <dgm:prSet/>
      <dgm:spPr/>
      <dgm:t>
        <a:bodyPr/>
        <a:lstStyle/>
        <a:p>
          <a:endParaRPr lang="en-US"/>
        </a:p>
      </dgm:t>
    </dgm:pt>
    <dgm:pt modelId="{3A35956F-7DF3-4A88-9DD4-CF29AC6226C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 common idea is to construct a "Maximum A Posterior" map. </a:t>
          </a:r>
        </a:p>
      </dgm:t>
    </dgm:pt>
    <dgm:pt modelId="{A6A7F14F-9872-48AE-836A-611B64CFD22E}" type="parTrans" cxnId="{E1786DFD-0D21-422D-A3DD-56EFC940734F}">
      <dgm:prSet/>
      <dgm:spPr/>
      <dgm:t>
        <a:bodyPr/>
        <a:lstStyle/>
        <a:p>
          <a:endParaRPr lang="en-US"/>
        </a:p>
      </dgm:t>
    </dgm:pt>
    <dgm:pt modelId="{734A6E9B-0082-47C8-8135-3233F584F89B}" type="sibTrans" cxnId="{E1786DFD-0D21-422D-A3DD-56EFC940734F}">
      <dgm:prSet/>
      <dgm:spPr/>
      <dgm:t>
        <a:bodyPr/>
        <a:lstStyle/>
        <a:p>
          <a:endParaRPr lang="en-US"/>
        </a:p>
      </dgm:t>
    </dgm:pt>
    <dgm:pt modelId="{293256C0-7E06-4482-AA14-DBCD449FCB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 process computes the map with maximum probability based on the grid occupancy probability. </a:t>
          </a:r>
        </a:p>
      </dgm:t>
    </dgm:pt>
    <dgm:pt modelId="{11F354ED-352E-4928-AFA6-B99039CDB9D6}" type="parTrans" cxnId="{6D1C2296-F764-48C9-B6C2-38C899FE5CCF}">
      <dgm:prSet/>
      <dgm:spPr/>
      <dgm:t>
        <a:bodyPr/>
        <a:lstStyle/>
        <a:p>
          <a:endParaRPr lang="en-US"/>
        </a:p>
      </dgm:t>
    </dgm:pt>
    <dgm:pt modelId="{8D2E5D79-525B-4334-9B79-FC94F67A2538}" type="sibTrans" cxnId="{6D1C2296-F764-48C9-B6C2-38C899FE5CCF}">
      <dgm:prSet/>
      <dgm:spPr/>
      <dgm:t>
        <a:bodyPr/>
        <a:lstStyle/>
        <a:p>
          <a:endParaRPr lang="en-US"/>
        </a:p>
      </dgm:t>
    </dgm:pt>
    <dgm:pt modelId="{36322064-6242-4112-A906-F7698D31CC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 present an alternative approach that is based on techniques from topological data analysis (TDA), which exploit the definite structure of real-world environments.</a:t>
          </a:r>
        </a:p>
      </dgm:t>
    </dgm:pt>
    <dgm:pt modelId="{85E9415F-B61A-48EE-98AE-95DBE3E4713A}" type="parTrans" cxnId="{A8A4D349-2CB5-4E85-8B06-D6235AC18F7A}">
      <dgm:prSet/>
      <dgm:spPr/>
      <dgm:t>
        <a:bodyPr/>
        <a:lstStyle/>
        <a:p>
          <a:endParaRPr lang="en-US"/>
        </a:p>
      </dgm:t>
    </dgm:pt>
    <dgm:pt modelId="{F2242FFC-6C21-4B0C-B717-A6EF8E47AEC5}" type="sibTrans" cxnId="{A8A4D349-2CB5-4E85-8B06-D6235AC18F7A}">
      <dgm:prSet/>
      <dgm:spPr/>
      <dgm:t>
        <a:bodyPr/>
        <a:lstStyle/>
        <a:p>
          <a:endParaRPr lang="en-US"/>
        </a:p>
      </dgm:t>
    </dgm:pt>
    <dgm:pt modelId="{97040DE1-15A4-4614-AC60-40A4C85A2FC3}" type="pres">
      <dgm:prSet presAssocID="{4DB39330-5747-4299-9E09-63E6CBF75469}" presName="root" presStyleCnt="0">
        <dgm:presLayoutVars>
          <dgm:dir/>
          <dgm:resizeHandles val="exact"/>
        </dgm:presLayoutVars>
      </dgm:prSet>
      <dgm:spPr/>
    </dgm:pt>
    <dgm:pt modelId="{23721C5B-C89E-41C3-A154-CD17B46A293A}" type="pres">
      <dgm:prSet presAssocID="{ECBA0273-553D-446E-BE3E-D48296F32BBB}" presName="compNode" presStyleCnt="0"/>
      <dgm:spPr/>
    </dgm:pt>
    <dgm:pt modelId="{79A10434-E59C-4570-BBE2-83FC0F649786}" type="pres">
      <dgm:prSet presAssocID="{ECBA0273-553D-446E-BE3E-D48296F32BBB}" presName="bgRect" presStyleLbl="bgShp" presStyleIdx="0" presStyleCnt="4"/>
      <dgm:spPr/>
    </dgm:pt>
    <dgm:pt modelId="{4A1E4407-FAA5-40F5-9C42-7FE5F78C3BEC}" type="pres">
      <dgm:prSet presAssocID="{ECBA0273-553D-446E-BE3E-D48296F32BB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997A708-FC51-4C60-9B1E-8CCCCE64B9C3}" type="pres">
      <dgm:prSet presAssocID="{ECBA0273-553D-446E-BE3E-D48296F32BBB}" presName="spaceRect" presStyleCnt="0"/>
      <dgm:spPr/>
    </dgm:pt>
    <dgm:pt modelId="{452BF915-F9C5-410D-BDFD-B5F1EFC19646}" type="pres">
      <dgm:prSet presAssocID="{ECBA0273-553D-446E-BE3E-D48296F32BBB}" presName="parTx" presStyleLbl="revTx" presStyleIdx="0" presStyleCnt="4">
        <dgm:presLayoutVars>
          <dgm:chMax val="0"/>
          <dgm:chPref val="0"/>
        </dgm:presLayoutVars>
      </dgm:prSet>
      <dgm:spPr/>
    </dgm:pt>
    <dgm:pt modelId="{242AD9CC-45C1-453F-AE59-42F58EE7F10B}" type="pres">
      <dgm:prSet presAssocID="{274A612D-0777-4F57-8710-1B2688FE9DF8}" presName="sibTrans" presStyleCnt="0"/>
      <dgm:spPr/>
    </dgm:pt>
    <dgm:pt modelId="{A177A81B-3B86-4CB8-A13A-B4DB61AB75AF}" type="pres">
      <dgm:prSet presAssocID="{3A35956F-7DF3-4A88-9DD4-CF29AC6226C8}" presName="compNode" presStyleCnt="0"/>
      <dgm:spPr/>
    </dgm:pt>
    <dgm:pt modelId="{0EBB34E6-B94D-4869-9260-818A430AD3DA}" type="pres">
      <dgm:prSet presAssocID="{3A35956F-7DF3-4A88-9DD4-CF29AC6226C8}" presName="bgRect" presStyleLbl="bgShp" presStyleIdx="1" presStyleCnt="4"/>
      <dgm:spPr/>
    </dgm:pt>
    <dgm:pt modelId="{C92132AB-CA17-4259-80C3-0D0C51C034A3}" type="pres">
      <dgm:prSet presAssocID="{3A35956F-7DF3-4A88-9DD4-CF29AC6226C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Slight curve"/>
        </a:ext>
      </dgm:extLst>
    </dgm:pt>
    <dgm:pt modelId="{052D3100-3AC0-4FD4-8E69-45026C1B8702}" type="pres">
      <dgm:prSet presAssocID="{3A35956F-7DF3-4A88-9DD4-CF29AC6226C8}" presName="spaceRect" presStyleCnt="0"/>
      <dgm:spPr/>
    </dgm:pt>
    <dgm:pt modelId="{6D316CA5-E765-4A68-B0BE-CE304C43DE33}" type="pres">
      <dgm:prSet presAssocID="{3A35956F-7DF3-4A88-9DD4-CF29AC6226C8}" presName="parTx" presStyleLbl="revTx" presStyleIdx="1" presStyleCnt="4">
        <dgm:presLayoutVars>
          <dgm:chMax val="0"/>
          <dgm:chPref val="0"/>
        </dgm:presLayoutVars>
      </dgm:prSet>
      <dgm:spPr/>
    </dgm:pt>
    <dgm:pt modelId="{0F2565B0-31D8-4350-AF77-3671EBDF391E}" type="pres">
      <dgm:prSet presAssocID="{734A6E9B-0082-47C8-8135-3233F584F89B}" presName="sibTrans" presStyleCnt="0"/>
      <dgm:spPr/>
    </dgm:pt>
    <dgm:pt modelId="{FC040E5E-93B7-45F2-8729-E5962647AE06}" type="pres">
      <dgm:prSet presAssocID="{293256C0-7E06-4482-AA14-DBCD449FCBFA}" presName="compNode" presStyleCnt="0"/>
      <dgm:spPr/>
    </dgm:pt>
    <dgm:pt modelId="{5EB199C7-63DC-4704-958F-AD556D22C413}" type="pres">
      <dgm:prSet presAssocID="{293256C0-7E06-4482-AA14-DBCD449FCBFA}" presName="bgRect" presStyleLbl="bgShp" presStyleIdx="2" presStyleCnt="4"/>
      <dgm:spPr/>
    </dgm:pt>
    <dgm:pt modelId="{07BDBB91-5F6F-4544-8F1D-468AB802D5CE}" type="pres">
      <dgm:prSet presAssocID="{293256C0-7E06-4482-AA14-DBCD449FCBF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rcles with arrows"/>
        </a:ext>
      </dgm:extLst>
    </dgm:pt>
    <dgm:pt modelId="{30E02339-9743-4D92-8E0C-07668FBF58CD}" type="pres">
      <dgm:prSet presAssocID="{293256C0-7E06-4482-AA14-DBCD449FCBFA}" presName="spaceRect" presStyleCnt="0"/>
      <dgm:spPr/>
    </dgm:pt>
    <dgm:pt modelId="{0569F355-E77B-4DCE-8BD4-D65314E7E44B}" type="pres">
      <dgm:prSet presAssocID="{293256C0-7E06-4482-AA14-DBCD449FCBFA}" presName="parTx" presStyleLbl="revTx" presStyleIdx="2" presStyleCnt="4">
        <dgm:presLayoutVars>
          <dgm:chMax val="0"/>
          <dgm:chPref val="0"/>
        </dgm:presLayoutVars>
      </dgm:prSet>
      <dgm:spPr/>
    </dgm:pt>
    <dgm:pt modelId="{24AEB5D0-F201-4887-9A53-5EEF2FACA6CB}" type="pres">
      <dgm:prSet presAssocID="{8D2E5D79-525B-4334-9B79-FC94F67A2538}" presName="sibTrans" presStyleCnt="0"/>
      <dgm:spPr/>
    </dgm:pt>
    <dgm:pt modelId="{B386A153-F824-404B-8992-F74B4BC9F8AD}" type="pres">
      <dgm:prSet presAssocID="{36322064-6242-4112-A906-F7698D31CCB4}" presName="compNode" presStyleCnt="0"/>
      <dgm:spPr/>
    </dgm:pt>
    <dgm:pt modelId="{F13F9850-0FD9-483E-9686-6D3AFC1990F2}" type="pres">
      <dgm:prSet presAssocID="{36322064-6242-4112-A906-F7698D31CCB4}" presName="bgRect" presStyleLbl="bgShp" presStyleIdx="3" presStyleCnt="4"/>
      <dgm:spPr/>
    </dgm:pt>
    <dgm:pt modelId="{C8C64240-6FDF-4A15-B338-2F8C1DD64E41}" type="pres">
      <dgm:prSet presAssocID="{36322064-6242-4112-A906-F7698D31CCB4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E64AE27A-4644-4B74-B507-2CABDAFBC274}" type="pres">
      <dgm:prSet presAssocID="{36322064-6242-4112-A906-F7698D31CCB4}" presName="spaceRect" presStyleCnt="0"/>
      <dgm:spPr/>
    </dgm:pt>
    <dgm:pt modelId="{BC943EFF-49F2-4934-91D9-726DEABE8F0E}" type="pres">
      <dgm:prSet presAssocID="{36322064-6242-4112-A906-F7698D31CCB4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8A4D349-2CB5-4E85-8B06-D6235AC18F7A}" srcId="{4DB39330-5747-4299-9E09-63E6CBF75469}" destId="{36322064-6242-4112-A906-F7698D31CCB4}" srcOrd="3" destOrd="0" parTransId="{85E9415F-B61A-48EE-98AE-95DBE3E4713A}" sibTransId="{F2242FFC-6C21-4B0C-B717-A6EF8E47AEC5}"/>
    <dgm:cxn modelId="{20D65850-0E6E-454C-940A-944E19A79DB7}" srcId="{4DB39330-5747-4299-9E09-63E6CBF75469}" destId="{ECBA0273-553D-446E-BE3E-D48296F32BBB}" srcOrd="0" destOrd="0" parTransId="{3C455151-56C2-4681-BAF2-BEDEB173B797}" sibTransId="{274A612D-0777-4F57-8710-1B2688FE9DF8}"/>
    <dgm:cxn modelId="{54BC0578-8ECB-4F30-961A-E5B69CCDBFC3}" type="presOf" srcId="{ECBA0273-553D-446E-BE3E-D48296F32BBB}" destId="{452BF915-F9C5-410D-BDFD-B5F1EFC19646}" srcOrd="0" destOrd="0" presId="urn:microsoft.com/office/officeart/2018/2/layout/IconVerticalSolidList"/>
    <dgm:cxn modelId="{6D1C2296-F764-48C9-B6C2-38C899FE5CCF}" srcId="{4DB39330-5747-4299-9E09-63E6CBF75469}" destId="{293256C0-7E06-4482-AA14-DBCD449FCBFA}" srcOrd="2" destOrd="0" parTransId="{11F354ED-352E-4928-AFA6-B99039CDB9D6}" sibTransId="{8D2E5D79-525B-4334-9B79-FC94F67A2538}"/>
    <dgm:cxn modelId="{55BD3FD7-3C78-482B-8991-37314028C690}" type="presOf" srcId="{4DB39330-5747-4299-9E09-63E6CBF75469}" destId="{97040DE1-15A4-4614-AC60-40A4C85A2FC3}" srcOrd="0" destOrd="0" presId="urn:microsoft.com/office/officeart/2018/2/layout/IconVerticalSolidList"/>
    <dgm:cxn modelId="{D445CAD8-C2FD-4923-8B8B-159E9DBBBA19}" type="presOf" srcId="{293256C0-7E06-4482-AA14-DBCD449FCBFA}" destId="{0569F355-E77B-4DCE-8BD4-D65314E7E44B}" srcOrd="0" destOrd="0" presId="urn:microsoft.com/office/officeart/2018/2/layout/IconVerticalSolidList"/>
    <dgm:cxn modelId="{54884BDD-AB80-4110-ADF8-E0877DEED5E3}" type="presOf" srcId="{36322064-6242-4112-A906-F7698D31CCB4}" destId="{BC943EFF-49F2-4934-91D9-726DEABE8F0E}" srcOrd="0" destOrd="0" presId="urn:microsoft.com/office/officeart/2018/2/layout/IconVerticalSolidList"/>
    <dgm:cxn modelId="{19CD7EE5-93D0-41DE-A426-CDC34F363B2A}" type="presOf" srcId="{3A35956F-7DF3-4A88-9DD4-CF29AC6226C8}" destId="{6D316CA5-E765-4A68-B0BE-CE304C43DE33}" srcOrd="0" destOrd="0" presId="urn:microsoft.com/office/officeart/2018/2/layout/IconVerticalSolidList"/>
    <dgm:cxn modelId="{E1786DFD-0D21-422D-A3DD-56EFC940734F}" srcId="{4DB39330-5747-4299-9E09-63E6CBF75469}" destId="{3A35956F-7DF3-4A88-9DD4-CF29AC6226C8}" srcOrd="1" destOrd="0" parTransId="{A6A7F14F-9872-48AE-836A-611B64CFD22E}" sibTransId="{734A6E9B-0082-47C8-8135-3233F584F89B}"/>
    <dgm:cxn modelId="{69DF001E-BA7F-4932-AE16-385A4CF3AE1E}" type="presParOf" srcId="{97040DE1-15A4-4614-AC60-40A4C85A2FC3}" destId="{23721C5B-C89E-41C3-A154-CD17B46A293A}" srcOrd="0" destOrd="0" presId="urn:microsoft.com/office/officeart/2018/2/layout/IconVerticalSolidList"/>
    <dgm:cxn modelId="{2E6D3041-A6C1-4247-850A-B783AF5ECCA5}" type="presParOf" srcId="{23721C5B-C89E-41C3-A154-CD17B46A293A}" destId="{79A10434-E59C-4570-BBE2-83FC0F649786}" srcOrd="0" destOrd="0" presId="urn:microsoft.com/office/officeart/2018/2/layout/IconVerticalSolidList"/>
    <dgm:cxn modelId="{DA0262C2-6CD6-4166-924B-11AA7FFEC133}" type="presParOf" srcId="{23721C5B-C89E-41C3-A154-CD17B46A293A}" destId="{4A1E4407-FAA5-40F5-9C42-7FE5F78C3BEC}" srcOrd="1" destOrd="0" presId="urn:microsoft.com/office/officeart/2018/2/layout/IconVerticalSolidList"/>
    <dgm:cxn modelId="{31906770-C8B1-4DD1-8B80-A97A7A7D4E79}" type="presParOf" srcId="{23721C5B-C89E-41C3-A154-CD17B46A293A}" destId="{A997A708-FC51-4C60-9B1E-8CCCCE64B9C3}" srcOrd="2" destOrd="0" presId="urn:microsoft.com/office/officeart/2018/2/layout/IconVerticalSolidList"/>
    <dgm:cxn modelId="{5E773033-D5B8-49F3-B604-AE9E4CE5D320}" type="presParOf" srcId="{23721C5B-C89E-41C3-A154-CD17B46A293A}" destId="{452BF915-F9C5-410D-BDFD-B5F1EFC19646}" srcOrd="3" destOrd="0" presId="urn:microsoft.com/office/officeart/2018/2/layout/IconVerticalSolidList"/>
    <dgm:cxn modelId="{5C8A700D-837C-42BC-B25F-52E19CE12D26}" type="presParOf" srcId="{97040DE1-15A4-4614-AC60-40A4C85A2FC3}" destId="{242AD9CC-45C1-453F-AE59-42F58EE7F10B}" srcOrd="1" destOrd="0" presId="urn:microsoft.com/office/officeart/2018/2/layout/IconVerticalSolidList"/>
    <dgm:cxn modelId="{0DD99152-9D74-41DD-BE65-A919083F0B50}" type="presParOf" srcId="{97040DE1-15A4-4614-AC60-40A4C85A2FC3}" destId="{A177A81B-3B86-4CB8-A13A-B4DB61AB75AF}" srcOrd="2" destOrd="0" presId="urn:microsoft.com/office/officeart/2018/2/layout/IconVerticalSolidList"/>
    <dgm:cxn modelId="{3C13BC08-BE44-4C97-A742-A6D4D27998C1}" type="presParOf" srcId="{A177A81B-3B86-4CB8-A13A-B4DB61AB75AF}" destId="{0EBB34E6-B94D-4869-9260-818A430AD3DA}" srcOrd="0" destOrd="0" presId="urn:microsoft.com/office/officeart/2018/2/layout/IconVerticalSolidList"/>
    <dgm:cxn modelId="{EFAF899A-20BB-46D4-BAAD-5A3A27C03773}" type="presParOf" srcId="{A177A81B-3B86-4CB8-A13A-B4DB61AB75AF}" destId="{C92132AB-CA17-4259-80C3-0D0C51C034A3}" srcOrd="1" destOrd="0" presId="urn:microsoft.com/office/officeart/2018/2/layout/IconVerticalSolidList"/>
    <dgm:cxn modelId="{AFA4434B-4C11-4952-B5D3-2ED2D987ABBD}" type="presParOf" srcId="{A177A81B-3B86-4CB8-A13A-B4DB61AB75AF}" destId="{052D3100-3AC0-4FD4-8E69-45026C1B8702}" srcOrd="2" destOrd="0" presId="urn:microsoft.com/office/officeart/2018/2/layout/IconVerticalSolidList"/>
    <dgm:cxn modelId="{2F9DA118-6BDA-4CD3-A8A0-DF760BCF21D0}" type="presParOf" srcId="{A177A81B-3B86-4CB8-A13A-B4DB61AB75AF}" destId="{6D316CA5-E765-4A68-B0BE-CE304C43DE33}" srcOrd="3" destOrd="0" presId="urn:microsoft.com/office/officeart/2018/2/layout/IconVerticalSolidList"/>
    <dgm:cxn modelId="{00837B9D-8D74-470B-B92F-8641B47CFA8F}" type="presParOf" srcId="{97040DE1-15A4-4614-AC60-40A4C85A2FC3}" destId="{0F2565B0-31D8-4350-AF77-3671EBDF391E}" srcOrd="3" destOrd="0" presId="urn:microsoft.com/office/officeart/2018/2/layout/IconVerticalSolidList"/>
    <dgm:cxn modelId="{AA09AD9A-82EC-472E-BA3D-3685952F3B9D}" type="presParOf" srcId="{97040DE1-15A4-4614-AC60-40A4C85A2FC3}" destId="{FC040E5E-93B7-45F2-8729-E5962647AE06}" srcOrd="4" destOrd="0" presId="urn:microsoft.com/office/officeart/2018/2/layout/IconVerticalSolidList"/>
    <dgm:cxn modelId="{13EEA455-0DA1-403F-856F-8CE345C7CDE6}" type="presParOf" srcId="{FC040E5E-93B7-45F2-8729-E5962647AE06}" destId="{5EB199C7-63DC-4704-958F-AD556D22C413}" srcOrd="0" destOrd="0" presId="urn:microsoft.com/office/officeart/2018/2/layout/IconVerticalSolidList"/>
    <dgm:cxn modelId="{8C5BE371-A3B6-4909-877A-61A3E51709FD}" type="presParOf" srcId="{FC040E5E-93B7-45F2-8729-E5962647AE06}" destId="{07BDBB91-5F6F-4544-8F1D-468AB802D5CE}" srcOrd="1" destOrd="0" presId="urn:microsoft.com/office/officeart/2018/2/layout/IconVerticalSolidList"/>
    <dgm:cxn modelId="{0DC653C7-704D-4548-80E3-DC38538052BB}" type="presParOf" srcId="{FC040E5E-93B7-45F2-8729-E5962647AE06}" destId="{30E02339-9743-4D92-8E0C-07668FBF58CD}" srcOrd="2" destOrd="0" presId="urn:microsoft.com/office/officeart/2018/2/layout/IconVerticalSolidList"/>
    <dgm:cxn modelId="{7AD229D6-5ECA-4212-9A74-561600E687E5}" type="presParOf" srcId="{FC040E5E-93B7-45F2-8729-E5962647AE06}" destId="{0569F355-E77B-4DCE-8BD4-D65314E7E44B}" srcOrd="3" destOrd="0" presId="urn:microsoft.com/office/officeart/2018/2/layout/IconVerticalSolidList"/>
    <dgm:cxn modelId="{8802DF71-D8D3-4172-BA7F-DF4B4AD3238E}" type="presParOf" srcId="{97040DE1-15A4-4614-AC60-40A4C85A2FC3}" destId="{24AEB5D0-F201-4887-9A53-5EEF2FACA6CB}" srcOrd="5" destOrd="0" presId="urn:microsoft.com/office/officeart/2018/2/layout/IconVerticalSolidList"/>
    <dgm:cxn modelId="{6EA48E2B-771B-4E03-BF76-30A487430CBF}" type="presParOf" srcId="{97040DE1-15A4-4614-AC60-40A4C85A2FC3}" destId="{B386A153-F824-404B-8992-F74B4BC9F8AD}" srcOrd="6" destOrd="0" presId="urn:microsoft.com/office/officeart/2018/2/layout/IconVerticalSolidList"/>
    <dgm:cxn modelId="{E5B7880A-0985-4B79-9A0E-0B49DBD4EE4F}" type="presParOf" srcId="{B386A153-F824-404B-8992-F74B4BC9F8AD}" destId="{F13F9850-0FD9-483E-9686-6D3AFC1990F2}" srcOrd="0" destOrd="0" presId="urn:microsoft.com/office/officeart/2018/2/layout/IconVerticalSolidList"/>
    <dgm:cxn modelId="{E32DCDB8-3D25-4629-B4A2-6A7E3C14F336}" type="presParOf" srcId="{B386A153-F824-404B-8992-F74B4BC9F8AD}" destId="{C8C64240-6FDF-4A15-B338-2F8C1DD64E41}" srcOrd="1" destOrd="0" presId="urn:microsoft.com/office/officeart/2018/2/layout/IconVerticalSolidList"/>
    <dgm:cxn modelId="{E3D94FED-DBB5-433F-B9A8-F207F8666D95}" type="presParOf" srcId="{B386A153-F824-404B-8992-F74B4BC9F8AD}" destId="{E64AE27A-4644-4B74-B507-2CABDAFBC274}" srcOrd="2" destOrd="0" presId="urn:microsoft.com/office/officeart/2018/2/layout/IconVerticalSolidList"/>
    <dgm:cxn modelId="{9F62FD4B-38D8-4F1C-A291-9B060D70E2BA}" type="presParOf" srcId="{B386A153-F824-404B-8992-F74B4BC9F8AD}" destId="{BC943EFF-49F2-4934-91D9-726DEABE8F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C2D8B6-13FF-4A3B-AA5C-1CCA9A482F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8DFD3411-5D0B-4B6D-9349-918FF1F29C5E}">
      <dgm:prSet/>
      <dgm:spPr/>
      <dgm:t>
        <a:bodyPr/>
        <a:lstStyle/>
        <a:p>
          <a:r>
            <a:rPr lang="en-US"/>
            <a:t>We identify the persistent topological features in the domain and find the optimal threshold 'a' for which all grid cells with probability more than 'a' belong to an obstacle.</a:t>
          </a:r>
        </a:p>
      </dgm:t>
    </dgm:pt>
    <dgm:pt modelId="{C63D2E0C-F942-4D7A-88BE-875F07713EC9}" type="parTrans" cxnId="{4A7ADAB4-9BFB-43B7-9E23-63BCB70B1E36}">
      <dgm:prSet/>
      <dgm:spPr/>
      <dgm:t>
        <a:bodyPr/>
        <a:lstStyle/>
        <a:p>
          <a:endParaRPr lang="en-US"/>
        </a:p>
      </dgm:t>
    </dgm:pt>
    <dgm:pt modelId="{01344951-C041-4FF6-AB17-EB1ECD8D5C20}" type="sibTrans" cxnId="{4A7ADAB4-9BFB-43B7-9E23-63BCB70B1E36}">
      <dgm:prSet/>
      <dgm:spPr/>
      <dgm:t>
        <a:bodyPr/>
        <a:lstStyle/>
        <a:p>
          <a:endParaRPr lang="en-US"/>
        </a:p>
      </dgm:t>
    </dgm:pt>
    <dgm:pt modelId="{71AA2728-DF84-4957-BE21-892CD2F29AC7}">
      <dgm:prSet/>
      <dgm:spPr/>
      <dgm:t>
        <a:bodyPr/>
        <a:lstStyle/>
        <a:p>
          <a:r>
            <a:rPr lang="en-US"/>
            <a:t>We generate superlevel sets at various levels of the occupancy grid map.</a:t>
          </a:r>
        </a:p>
      </dgm:t>
    </dgm:pt>
    <dgm:pt modelId="{115B072B-9EED-4EDF-BAE4-48CD1A59CA25}" type="parTrans" cxnId="{25E6FD12-6D0E-4C5B-9337-F68D0FB35991}">
      <dgm:prSet/>
      <dgm:spPr/>
      <dgm:t>
        <a:bodyPr/>
        <a:lstStyle/>
        <a:p>
          <a:endParaRPr lang="en-US"/>
        </a:p>
      </dgm:t>
    </dgm:pt>
    <dgm:pt modelId="{5742AEFE-07C3-4CC7-915E-3EDCCAB84DF0}" type="sibTrans" cxnId="{25E6FD12-6D0E-4C5B-9337-F68D0FB35991}">
      <dgm:prSet/>
      <dgm:spPr/>
      <dgm:t>
        <a:bodyPr/>
        <a:lstStyle/>
        <a:p>
          <a:endParaRPr lang="en-US"/>
        </a:p>
      </dgm:t>
    </dgm:pt>
    <dgm:pt modelId="{1855073F-6C22-45A6-8D15-BF021EF63390}">
      <dgm:prSet/>
      <dgm:spPr/>
      <dgm:t>
        <a:bodyPr/>
        <a:lstStyle/>
        <a:p>
          <a:r>
            <a:rPr lang="en-US"/>
            <a:t>Construct a simplicial or cubical complex at each level.</a:t>
          </a:r>
        </a:p>
      </dgm:t>
    </dgm:pt>
    <dgm:pt modelId="{59AA471D-E8F7-4EC1-AE40-17050C88BAE7}" type="parTrans" cxnId="{4FB81DDA-4AFE-4618-AA05-1DB7914D39EA}">
      <dgm:prSet/>
      <dgm:spPr/>
      <dgm:t>
        <a:bodyPr/>
        <a:lstStyle/>
        <a:p>
          <a:endParaRPr lang="en-US"/>
        </a:p>
      </dgm:t>
    </dgm:pt>
    <dgm:pt modelId="{524EBACF-E6B8-4117-ADDC-4DFA61FDF22A}" type="sibTrans" cxnId="{4FB81DDA-4AFE-4618-AA05-1DB7914D39EA}">
      <dgm:prSet/>
      <dgm:spPr/>
      <dgm:t>
        <a:bodyPr/>
        <a:lstStyle/>
        <a:p>
          <a:endParaRPr lang="en-US"/>
        </a:p>
      </dgm:t>
    </dgm:pt>
    <dgm:pt modelId="{7EDF1B95-1A65-4517-8753-E079DA1E5528}">
      <dgm:prSet/>
      <dgm:spPr/>
      <dgm:t>
        <a:bodyPr/>
        <a:lstStyle/>
        <a:p>
          <a:r>
            <a:rPr lang="en-US"/>
            <a:t>Zero homology and one homology of the super level sets are computed.</a:t>
          </a:r>
        </a:p>
      </dgm:t>
    </dgm:pt>
    <dgm:pt modelId="{50102D67-3417-4F92-9DFB-666D8ACB80A9}" type="parTrans" cxnId="{B0DF28D3-AAAB-436A-BC33-2D2F14B2A1E8}">
      <dgm:prSet/>
      <dgm:spPr/>
      <dgm:t>
        <a:bodyPr/>
        <a:lstStyle/>
        <a:p>
          <a:endParaRPr lang="en-US"/>
        </a:p>
      </dgm:t>
    </dgm:pt>
    <dgm:pt modelId="{0D9961DC-5859-4EBC-B3F4-9A57067A59A0}" type="sibTrans" cxnId="{B0DF28D3-AAAB-436A-BC33-2D2F14B2A1E8}">
      <dgm:prSet/>
      <dgm:spPr/>
      <dgm:t>
        <a:bodyPr/>
        <a:lstStyle/>
        <a:p>
          <a:endParaRPr lang="en-US"/>
        </a:p>
      </dgm:t>
    </dgm:pt>
    <dgm:pt modelId="{F02181E7-29A5-40F9-AAEE-6C569ADBB7E6}">
      <dgm:prSet/>
      <dgm:spPr/>
      <dgm:t>
        <a:bodyPr/>
        <a:lstStyle/>
        <a:p>
          <a:r>
            <a:rPr lang="en-US"/>
            <a:t>The value above which the topological features are consistent gives the optimal threshold value.</a:t>
          </a:r>
        </a:p>
      </dgm:t>
    </dgm:pt>
    <dgm:pt modelId="{1CC4EFB2-66D1-45C0-80AB-F0B2C428CE16}" type="parTrans" cxnId="{AA3BF0C1-FEBF-433C-9381-59DEE0E2E2F4}">
      <dgm:prSet/>
      <dgm:spPr/>
      <dgm:t>
        <a:bodyPr/>
        <a:lstStyle/>
        <a:p>
          <a:endParaRPr lang="en-US"/>
        </a:p>
      </dgm:t>
    </dgm:pt>
    <dgm:pt modelId="{9AADE0C7-3B54-4336-94A3-4E1F4AC287AB}" type="sibTrans" cxnId="{AA3BF0C1-FEBF-433C-9381-59DEE0E2E2F4}">
      <dgm:prSet/>
      <dgm:spPr/>
      <dgm:t>
        <a:bodyPr/>
        <a:lstStyle/>
        <a:p>
          <a:endParaRPr lang="en-US"/>
        </a:p>
      </dgm:t>
    </dgm:pt>
    <dgm:pt modelId="{7B90E69C-E69F-4B8D-8AD5-79C38D0D8F5C}" type="pres">
      <dgm:prSet presAssocID="{2FC2D8B6-13FF-4A3B-AA5C-1CCA9A482FDB}" presName="root" presStyleCnt="0">
        <dgm:presLayoutVars>
          <dgm:dir/>
          <dgm:resizeHandles val="exact"/>
        </dgm:presLayoutVars>
      </dgm:prSet>
      <dgm:spPr/>
    </dgm:pt>
    <dgm:pt modelId="{D6629DFF-62F7-4C50-8023-FAE973F4A819}" type="pres">
      <dgm:prSet presAssocID="{8DFD3411-5D0B-4B6D-9349-918FF1F29C5E}" presName="compNode" presStyleCnt="0"/>
      <dgm:spPr/>
    </dgm:pt>
    <dgm:pt modelId="{B12DE8AC-8778-4644-9347-AEB02FEA6E15}" type="pres">
      <dgm:prSet presAssocID="{8DFD3411-5D0B-4B6D-9349-918FF1F29C5E}" presName="bgRect" presStyleLbl="bgShp" presStyleIdx="0" presStyleCnt="5"/>
      <dgm:spPr/>
    </dgm:pt>
    <dgm:pt modelId="{E5C2E224-DD28-4772-BD8B-4055DBDB3684}" type="pres">
      <dgm:prSet presAssocID="{8DFD3411-5D0B-4B6D-9349-918FF1F29C5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7B92BA39-448E-4C38-AE50-7C2B0A0CD498}" type="pres">
      <dgm:prSet presAssocID="{8DFD3411-5D0B-4B6D-9349-918FF1F29C5E}" presName="spaceRect" presStyleCnt="0"/>
      <dgm:spPr/>
    </dgm:pt>
    <dgm:pt modelId="{05D9ED00-99FE-43CB-9502-58ADDC894873}" type="pres">
      <dgm:prSet presAssocID="{8DFD3411-5D0B-4B6D-9349-918FF1F29C5E}" presName="parTx" presStyleLbl="revTx" presStyleIdx="0" presStyleCnt="5">
        <dgm:presLayoutVars>
          <dgm:chMax val="0"/>
          <dgm:chPref val="0"/>
        </dgm:presLayoutVars>
      </dgm:prSet>
      <dgm:spPr/>
    </dgm:pt>
    <dgm:pt modelId="{6A0FDF78-7328-4A2C-B24C-9091F74C02FE}" type="pres">
      <dgm:prSet presAssocID="{01344951-C041-4FF6-AB17-EB1ECD8D5C20}" presName="sibTrans" presStyleCnt="0"/>
      <dgm:spPr/>
    </dgm:pt>
    <dgm:pt modelId="{8F6DE739-B0DA-42FA-90C2-5AE1753AB857}" type="pres">
      <dgm:prSet presAssocID="{71AA2728-DF84-4957-BE21-892CD2F29AC7}" presName="compNode" presStyleCnt="0"/>
      <dgm:spPr/>
    </dgm:pt>
    <dgm:pt modelId="{2FE6A1E0-E759-40BB-8AE8-39ADA141BAF5}" type="pres">
      <dgm:prSet presAssocID="{71AA2728-DF84-4957-BE21-892CD2F29AC7}" presName="bgRect" presStyleLbl="bgShp" presStyleIdx="1" presStyleCnt="5"/>
      <dgm:spPr/>
    </dgm:pt>
    <dgm:pt modelId="{5EFC0D3C-11B8-4C7A-9495-5FA58D48874C}" type="pres">
      <dgm:prSet presAssocID="{71AA2728-DF84-4957-BE21-892CD2F29AC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9B1C085A-F3C3-4A44-BA6B-F342F57E6C77}" type="pres">
      <dgm:prSet presAssocID="{71AA2728-DF84-4957-BE21-892CD2F29AC7}" presName="spaceRect" presStyleCnt="0"/>
      <dgm:spPr/>
    </dgm:pt>
    <dgm:pt modelId="{B754D7B4-50EB-4590-AF57-92E181D15372}" type="pres">
      <dgm:prSet presAssocID="{71AA2728-DF84-4957-BE21-892CD2F29AC7}" presName="parTx" presStyleLbl="revTx" presStyleIdx="1" presStyleCnt="5">
        <dgm:presLayoutVars>
          <dgm:chMax val="0"/>
          <dgm:chPref val="0"/>
        </dgm:presLayoutVars>
      </dgm:prSet>
      <dgm:spPr/>
    </dgm:pt>
    <dgm:pt modelId="{A891071F-650A-49FD-815C-004DF5C4C4BF}" type="pres">
      <dgm:prSet presAssocID="{5742AEFE-07C3-4CC7-915E-3EDCCAB84DF0}" presName="sibTrans" presStyleCnt="0"/>
      <dgm:spPr/>
    </dgm:pt>
    <dgm:pt modelId="{7B66E5DB-C51C-460F-A956-4AD362DDC2B3}" type="pres">
      <dgm:prSet presAssocID="{1855073F-6C22-45A6-8D15-BF021EF63390}" presName="compNode" presStyleCnt="0"/>
      <dgm:spPr/>
    </dgm:pt>
    <dgm:pt modelId="{19E139E6-4B2A-434B-9E76-6775B7242281}" type="pres">
      <dgm:prSet presAssocID="{1855073F-6C22-45A6-8D15-BF021EF63390}" presName="bgRect" presStyleLbl="bgShp" presStyleIdx="2" presStyleCnt="5"/>
      <dgm:spPr/>
    </dgm:pt>
    <dgm:pt modelId="{57695B62-7097-422F-AB6E-739B5E37EA79}" type="pres">
      <dgm:prSet presAssocID="{1855073F-6C22-45A6-8D15-BF021EF6339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mmer"/>
        </a:ext>
      </dgm:extLst>
    </dgm:pt>
    <dgm:pt modelId="{54B1C9FB-AFB9-4552-909F-7092C802FA70}" type="pres">
      <dgm:prSet presAssocID="{1855073F-6C22-45A6-8D15-BF021EF63390}" presName="spaceRect" presStyleCnt="0"/>
      <dgm:spPr/>
    </dgm:pt>
    <dgm:pt modelId="{A32189BC-59D8-465C-AE72-379296A47245}" type="pres">
      <dgm:prSet presAssocID="{1855073F-6C22-45A6-8D15-BF021EF63390}" presName="parTx" presStyleLbl="revTx" presStyleIdx="2" presStyleCnt="5">
        <dgm:presLayoutVars>
          <dgm:chMax val="0"/>
          <dgm:chPref val="0"/>
        </dgm:presLayoutVars>
      </dgm:prSet>
      <dgm:spPr/>
    </dgm:pt>
    <dgm:pt modelId="{BAFEFCEF-5C57-43B8-82D1-9BA0EC4ABECE}" type="pres">
      <dgm:prSet presAssocID="{524EBACF-E6B8-4117-ADDC-4DFA61FDF22A}" presName="sibTrans" presStyleCnt="0"/>
      <dgm:spPr/>
    </dgm:pt>
    <dgm:pt modelId="{A2CA1CB3-43F8-46E7-8A93-7017AE11A387}" type="pres">
      <dgm:prSet presAssocID="{7EDF1B95-1A65-4517-8753-E079DA1E5528}" presName="compNode" presStyleCnt="0"/>
      <dgm:spPr/>
    </dgm:pt>
    <dgm:pt modelId="{DFBCCF7B-3395-4466-B50A-085DA4FEE1B1}" type="pres">
      <dgm:prSet presAssocID="{7EDF1B95-1A65-4517-8753-E079DA1E5528}" presName="bgRect" presStyleLbl="bgShp" presStyleIdx="3" presStyleCnt="5"/>
      <dgm:spPr/>
    </dgm:pt>
    <dgm:pt modelId="{DCD111D9-BA7F-4EA2-A8FF-EE387B18DE20}" type="pres">
      <dgm:prSet presAssocID="{7EDF1B95-1A65-4517-8753-E079DA1E552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w blade"/>
        </a:ext>
      </dgm:extLst>
    </dgm:pt>
    <dgm:pt modelId="{FE1569B0-99C7-4386-BBEE-395F1AAE6470}" type="pres">
      <dgm:prSet presAssocID="{7EDF1B95-1A65-4517-8753-E079DA1E5528}" presName="spaceRect" presStyleCnt="0"/>
      <dgm:spPr/>
    </dgm:pt>
    <dgm:pt modelId="{D9E1B5BE-97F2-43DA-A76D-1E7046EE9B15}" type="pres">
      <dgm:prSet presAssocID="{7EDF1B95-1A65-4517-8753-E079DA1E5528}" presName="parTx" presStyleLbl="revTx" presStyleIdx="3" presStyleCnt="5">
        <dgm:presLayoutVars>
          <dgm:chMax val="0"/>
          <dgm:chPref val="0"/>
        </dgm:presLayoutVars>
      </dgm:prSet>
      <dgm:spPr/>
    </dgm:pt>
    <dgm:pt modelId="{4B536E6C-142F-48FC-9800-F249C500517A}" type="pres">
      <dgm:prSet presAssocID="{0D9961DC-5859-4EBC-B3F4-9A57067A59A0}" presName="sibTrans" presStyleCnt="0"/>
      <dgm:spPr/>
    </dgm:pt>
    <dgm:pt modelId="{2B972C38-8E44-4D5F-B6DA-D4BCDF444636}" type="pres">
      <dgm:prSet presAssocID="{F02181E7-29A5-40F9-AAEE-6C569ADBB7E6}" presName="compNode" presStyleCnt="0"/>
      <dgm:spPr/>
    </dgm:pt>
    <dgm:pt modelId="{54AA1D41-25DC-4F58-933B-81CD98185627}" type="pres">
      <dgm:prSet presAssocID="{F02181E7-29A5-40F9-AAEE-6C569ADBB7E6}" presName="bgRect" presStyleLbl="bgShp" presStyleIdx="4" presStyleCnt="5"/>
      <dgm:spPr/>
    </dgm:pt>
    <dgm:pt modelId="{B26B507E-0704-4D66-A0AE-A905A7464AEE}" type="pres">
      <dgm:prSet presAssocID="{F02181E7-29A5-40F9-AAEE-6C569ADBB7E6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B590E1A0-99C6-42AC-AABA-CC7B35673907}" type="pres">
      <dgm:prSet presAssocID="{F02181E7-29A5-40F9-AAEE-6C569ADBB7E6}" presName="spaceRect" presStyleCnt="0"/>
      <dgm:spPr/>
    </dgm:pt>
    <dgm:pt modelId="{47D6C172-5644-4347-A43E-6848BD84681C}" type="pres">
      <dgm:prSet presAssocID="{F02181E7-29A5-40F9-AAEE-6C569ADBB7E6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25E6FD12-6D0E-4C5B-9337-F68D0FB35991}" srcId="{2FC2D8B6-13FF-4A3B-AA5C-1CCA9A482FDB}" destId="{71AA2728-DF84-4957-BE21-892CD2F29AC7}" srcOrd="1" destOrd="0" parTransId="{115B072B-9EED-4EDF-BAE4-48CD1A59CA25}" sibTransId="{5742AEFE-07C3-4CC7-915E-3EDCCAB84DF0}"/>
    <dgm:cxn modelId="{4DB31417-B4F4-4DFD-80BA-D0ADF08A1223}" type="presOf" srcId="{2FC2D8B6-13FF-4A3B-AA5C-1CCA9A482FDB}" destId="{7B90E69C-E69F-4B8D-8AD5-79C38D0D8F5C}" srcOrd="0" destOrd="0" presId="urn:microsoft.com/office/officeart/2018/2/layout/IconVerticalSolidList"/>
    <dgm:cxn modelId="{3D452F51-2DB3-42DB-B986-FA92C87D662F}" type="presOf" srcId="{71AA2728-DF84-4957-BE21-892CD2F29AC7}" destId="{B754D7B4-50EB-4590-AF57-92E181D15372}" srcOrd="0" destOrd="0" presId="urn:microsoft.com/office/officeart/2018/2/layout/IconVerticalSolidList"/>
    <dgm:cxn modelId="{F6C44579-A4F8-4389-B9BE-D3D8869B77AA}" type="presOf" srcId="{7EDF1B95-1A65-4517-8753-E079DA1E5528}" destId="{D9E1B5BE-97F2-43DA-A76D-1E7046EE9B15}" srcOrd="0" destOrd="0" presId="urn:microsoft.com/office/officeart/2018/2/layout/IconVerticalSolidList"/>
    <dgm:cxn modelId="{4A7ADAB4-9BFB-43B7-9E23-63BCB70B1E36}" srcId="{2FC2D8B6-13FF-4A3B-AA5C-1CCA9A482FDB}" destId="{8DFD3411-5D0B-4B6D-9349-918FF1F29C5E}" srcOrd="0" destOrd="0" parTransId="{C63D2E0C-F942-4D7A-88BE-875F07713EC9}" sibTransId="{01344951-C041-4FF6-AB17-EB1ECD8D5C20}"/>
    <dgm:cxn modelId="{25A4ACBC-A644-4EA2-8EDE-532A1F749EB2}" type="presOf" srcId="{1855073F-6C22-45A6-8D15-BF021EF63390}" destId="{A32189BC-59D8-465C-AE72-379296A47245}" srcOrd="0" destOrd="0" presId="urn:microsoft.com/office/officeart/2018/2/layout/IconVerticalSolidList"/>
    <dgm:cxn modelId="{AA3BF0C1-FEBF-433C-9381-59DEE0E2E2F4}" srcId="{2FC2D8B6-13FF-4A3B-AA5C-1CCA9A482FDB}" destId="{F02181E7-29A5-40F9-AAEE-6C569ADBB7E6}" srcOrd="4" destOrd="0" parTransId="{1CC4EFB2-66D1-45C0-80AB-F0B2C428CE16}" sibTransId="{9AADE0C7-3B54-4336-94A3-4E1F4AC287AB}"/>
    <dgm:cxn modelId="{B0DF28D3-AAAB-436A-BC33-2D2F14B2A1E8}" srcId="{2FC2D8B6-13FF-4A3B-AA5C-1CCA9A482FDB}" destId="{7EDF1B95-1A65-4517-8753-E079DA1E5528}" srcOrd="3" destOrd="0" parTransId="{50102D67-3417-4F92-9DFB-666D8ACB80A9}" sibTransId="{0D9961DC-5859-4EBC-B3F4-9A57067A59A0}"/>
    <dgm:cxn modelId="{4FB81DDA-4AFE-4618-AA05-1DB7914D39EA}" srcId="{2FC2D8B6-13FF-4A3B-AA5C-1CCA9A482FDB}" destId="{1855073F-6C22-45A6-8D15-BF021EF63390}" srcOrd="2" destOrd="0" parTransId="{59AA471D-E8F7-4EC1-AE40-17050C88BAE7}" sibTransId="{524EBACF-E6B8-4117-ADDC-4DFA61FDF22A}"/>
    <dgm:cxn modelId="{012860FB-EE8D-4762-9744-82A3F6605939}" type="presOf" srcId="{F02181E7-29A5-40F9-AAEE-6C569ADBB7E6}" destId="{47D6C172-5644-4347-A43E-6848BD84681C}" srcOrd="0" destOrd="0" presId="urn:microsoft.com/office/officeart/2018/2/layout/IconVerticalSolidList"/>
    <dgm:cxn modelId="{F4F49CFC-6E01-4C44-938C-8A91A1336B9E}" type="presOf" srcId="{8DFD3411-5D0B-4B6D-9349-918FF1F29C5E}" destId="{05D9ED00-99FE-43CB-9502-58ADDC894873}" srcOrd="0" destOrd="0" presId="urn:microsoft.com/office/officeart/2018/2/layout/IconVerticalSolidList"/>
    <dgm:cxn modelId="{37B0982F-77F2-4D11-B64E-461F570056E7}" type="presParOf" srcId="{7B90E69C-E69F-4B8D-8AD5-79C38D0D8F5C}" destId="{D6629DFF-62F7-4C50-8023-FAE973F4A819}" srcOrd="0" destOrd="0" presId="urn:microsoft.com/office/officeart/2018/2/layout/IconVerticalSolidList"/>
    <dgm:cxn modelId="{983FD21B-1231-4410-AEA3-8AF24F45A261}" type="presParOf" srcId="{D6629DFF-62F7-4C50-8023-FAE973F4A819}" destId="{B12DE8AC-8778-4644-9347-AEB02FEA6E15}" srcOrd="0" destOrd="0" presId="urn:microsoft.com/office/officeart/2018/2/layout/IconVerticalSolidList"/>
    <dgm:cxn modelId="{4640625C-F727-4A09-BCB6-5E2BD708F6F8}" type="presParOf" srcId="{D6629DFF-62F7-4C50-8023-FAE973F4A819}" destId="{E5C2E224-DD28-4772-BD8B-4055DBDB3684}" srcOrd="1" destOrd="0" presId="urn:microsoft.com/office/officeart/2018/2/layout/IconVerticalSolidList"/>
    <dgm:cxn modelId="{FA015D30-0A0F-436C-A656-DEAE031D20AA}" type="presParOf" srcId="{D6629DFF-62F7-4C50-8023-FAE973F4A819}" destId="{7B92BA39-448E-4C38-AE50-7C2B0A0CD498}" srcOrd="2" destOrd="0" presId="urn:microsoft.com/office/officeart/2018/2/layout/IconVerticalSolidList"/>
    <dgm:cxn modelId="{0AB8E831-2DD0-4CA0-9014-53790A3EBAEF}" type="presParOf" srcId="{D6629DFF-62F7-4C50-8023-FAE973F4A819}" destId="{05D9ED00-99FE-43CB-9502-58ADDC894873}" srcOrd="3" destOrd="0" presId="urn:microsoft.com/office/officeart/2018/2/layout/IconVerticalSolidList"/>
    <dgm:cxn modelId="{606A250C-0F56-4E78-A7A1-FA33AED9E0FB}" type="presParOf" srcId="{7B90E69C-E69F-4B8D-8AD5-79C38D0D8F5C}" destId="{6A0FDF78-7328-4A2C-B24C-9091F74C02FE}" srcOrd="1" destOrd="0" presId="urn:microsoft.com/office/officeart/2018/2/layout/IconVerticalSolidList"/>
    <dgm:cxn modelId="{99EEB20A-6FBE-4292-A760-339222B3A2ED}" type="presParOf" srcId="{7B90E69C-E69F-4B8D-8AD5-79C38D0D8F5C}" destId="{8F6DE739-B0DA-42FA-90C2-5AE1753AB857}" srcOrd="2" destOrd="0" presId="urn:microsoft.com/office/officeart/2018/2/layout/IconVerticalSolidList"/>
    <dgm:cxn modelId="{07F414F1-00BA-4142-AA39-01A6AF93A084}" type="presParOf" srcId="{8F6DE739-B0DA-42FA-90C2-5AE1753AB857}" destId="{2FE6A1E0-E759-40BB-8AE8-39ADA141BAF5}" srcOrd="0" destOrd="0" presId="urn:microsoft.com/office/officeart/2018/2/layout/IconVerticalSolidList"/>
    <dgm:cxn modelId="{0A5FC98F-CBCC-4E77-A27C-4BDDEA40198E}" type="presParOf" srcId="{8F6DE739-B0DA-42FA-90C2-5AE1753AB857}" destId="{5EFC0D3C-11B8-4C7A-9495-5FA58D48874C}" srcOrd="1" destOrd="0" presId="urn:microsoft.com/office/officeart/2018/2/layout/IconVerticalSolidList"/>
    <dgm:cxn modelId="{67B0A254-DBED-4DD4-9FF4-32A410912553}" type="presParOf" srcId="{8F6DE739-B0DA-42FA-90C2-5AE1753AB857}" destId="{9B1C085A-F3C3-4A44-BA6B-F342F57E6C77}" srcOrd="2" destOrd="0" presId="urn:microsoft.com/office/officeart/2018/2/layout/IconVerticalSolidList"/>
    <dgm:cxn modelId="{B75B4998-FCC4-4451-B00E-CE3B495C5386}" type="presParOf" srcId="{8F6DE739-B0DA-42FA-90C2-5AE1753AB857}" destId="{B754D7B4-50EB-4590-AF57-92E181D15372}" srcOrd="3" destOrd="0" presId="urn:microsoft.com/office/officeart/2018/2/layout/IconVerticalSolidList"/>
    <dgm:cxn modelId="{E3DDA7C7-8A44-4FD5-9F17-0C403F216A59}" type="presParOf" srcId="{7B90E69C-E69F-4B8D-8AD5-79C38D0D8F5C}" destId="{A891071F-650A-49FD-815C-004DF5C4C4BF}" srcOrd="3" destOrd="0" presId="urn:microsoft.com/office/officeart/2018/2/layout/IconVerticalSolidList"/>
    <dgm:cxn modelId="{AC95D785-4CD3-4283-8872-D5755CE1F680}" type="presParOf" srcId="{7B90E69C-E69F-4B8D-8AD5-79C38D0D8F5C}" destId="{7B66E5DB-C51C-460F-A956-4AD362DDC2B3}" srcOrd="4" destOrd="0" presId="urn:microsoft.com/office/officeart/2018/2/layout/IconVerticalSolidList"/>
    <dgm:cxn modelId="{96A6D3DD-0006-42F4-8EDE-18659E7DA654}" type="presParOf" srcId="{7B66E5DB-C51C-460F-A956-4AD362DDC2B3}" destId="{19E139E6-4B2A-434B-9E76-6775B7242281}" srcOrd="0" destOrd="0" presId="urn:microsoft.com/office/officeart/2018/2/layout/IconVerticalSolidList"/>
    <dgm:cxn modelId="{CA22A1E9-9060-4921-BF6B-A79AA97B12D7}" type="presParOf" srcId="{7B66E5DB-C51C-460F-A956-4AD362DDC2B3}" destId="{57695B62-7097-422F-AB6E-739B5E37EA79}" srcOrd="1" destOrd="0" presId="urn:microsoft.com/office/officeart/2018/2/layout/IconVerticalSolidList"/>
    <dgm:cxn modelId="{03A1C5E8-E658-495A-A79B-D12DAF9EFEC5}" type="presParOf" srcId="{7B66E5DB-C51C-460F-A956-4AD362DDC2B3}" destId="{54B1C9FB-AFB9-4552-909F-7092C802FA70}" srcOrd="2" destOrd="0" presId="urn:microsoft.com/office/officeart/2018/2/layout/IconVerticalSolidList"/>
    <dgm:cxn modelId="{42EA7C30-5FFD-464C-883F-A5FAAED3334B}" type="presParOf" srcId="{7B66E5DB-C51C-460F-A956-4AD362DDC2B3}" destId="{A32189BC-59D8-465C-AE72-379296A47245}" srcOrd="3" destOrd="0" presId="urn:microsoft.com/office/officeart/2018/2/layout/IconVerticalSolidList"/>
    <dgm:cxn modelId="{96CAE06F-4CCE-4EB2-B127-6295B88FD2A0}" type="presParOf" srcId="{7B90E69C-E69F-4B8D-8AD5-79C38D0D8F5C}" destId="{BAFEFCEF-5C57-43B8-82D1-9BA0EC4ABECE}" srcOrd="5" destOrd="0" presId="urn:microsoft.com/office/officeart/2018/2/layout/IconVerticalSolidList"/>
    <dgm:cxn modelId="{22D766E4-BBB7-4C24-9AAF-9052025F8FCB}" type="presParOf" srcId="{7B90E69C-E69F-4B8D-8AD5-79C38D0D8F5C}" destId="{A2CA1CB3-43F8-46E7-8A93-7017AE11A387}" srcOrd="6" destOrd="0" presId="urn:microsoft.com/office/officeart/2018/2/layout/IconVerticalSolidList"/>
    <dgm:cxn modelId="{643E2253-2175-4AFB-8A49-2B790256EAE1}" type="presParOf" srcId="{A2CA1CB3-43F8-46E7-8A93-7017AE11A387}" destId="{DFBCCF7B-3395-4466-B50A-085DA4FEE1B1}" srcOrd="0" destOrd="0" presId="urn:microsoft.com/office/officeart/2018/2/layout/IconVerticalSolidList"/>
    <dgm:cxn modelId="{D7E7F114-91D1-4C78-9F26-693B16934D6E}" type="presParOf" srcId="{A2CA1CB3-43F8-46E7-8A93-7017AE11A387}" destId="{DCD111D9-BA7F-4EA2-A8FF-EE387B18DE20}" srcOrd="1" destOrd="0" presId="urn:microsoft.com/office/officeart/2018/2/layout/IconVerticalSolidList"/>
    <dgm:cxn modelId="{E702A174-D83E-40C4-AEBD-FAEE0FFB3BFD}" type="presParOf" srcId="{A2CA1CB3-43F8-46E7-8A93-7017AE11A387}" destId="{FE1569B0-99C7-4386-BBEE-395F1AAE6470}" srcOrd="2" destOrd="0" presId="urn:microsoft.com/office/officeart/2018/2/layout/IconVerticalSolidList"/>
    <dgm:cxn modelId="{0CF97509-F99D-4826-9779-A7FDD223C883}" type="presParOf" srcId="{A2CA1CB3-43F8-46E7-8A93-7017AE11A387}" destId="{D9E1B5BE-97F2-43DA-A76D-1E7046EE9B15}" srcOrd="3" destOrd="0" presId="urn:microsoft.com/office/officeart/2018/2/layout/IconVerticalSolidList"/>
    <dgm:cxn modelId="{FAA3A17C-9B6B-44A5-BA2D-4A6C234EB289}" type="presParOf" srcId="{7B90E69C-E69F-4B8D-8AD5-79C38D0D8F5C}" destId="{4B536E6C-142F-48FC-9800-F249C500517A}" srcOrd="7" destOrd="0" presId="urn:microsoft.com/office/officeart/2018/2/layout/IconVerticalSolidList"/>
    <dgm:cxn modelId="{40BDDD7C-15AD-465D-B1C4-619BB625A0F2}" type="presParOf" srcId="{7B90E69C-E69F-4B8D-8AD5-79C38D0D8F5C}" destId="{2B972C38-8E44-4D5F-B6DA-D4BCDF444636}" srcOrd="8" destOrd="0" presId="urn:microsoft.com/office/officeart/2018/2/layout/IconVerticalSolidList"/>
    <dgm:cxn modelId="{4A83A3E8-E6EA-4E17-8223-F2FC02108D43}" type="presParOf" srcId="{2B972C38-8E44-4D5F-B6DA-D4BCDF444636}" destId="{54AA1D41-25DC-4F58-933B-81CD98185627}" srcOrd="0" destOrd="0" presId="urn:microsoft.com/office/officeart/2018/2/layout/IconVerticalSolidList"/>
    <dgm:cxn modelId="{94CFF04C-61D5-4B83-B424-4FAEE66857C4}" type="presParOf" srcId="{2B972C38-8E44-4D5F-B6DA-D4BCDF444636}" destId="{B26B507E-0704-4D66-A0AE-A905A7464AEE}" srcOrd="1" destOrd="0" presId="urn:microsoft.com/office/officeart/2018/2/layout/IconVerticalSolidList"/>
    <dgm:cxn modelId="{5B350240-FCF7-45E6-9337-1CFF703FAC24}" type="presParOf" srcId="{2B972C38-8E44-4D5F-B6DA-D4BCDF444636}" destId="{B590E1A0-99C6-42AC-AABA-CC7B35673907}" srcOrd="2" destOrd="0" presId="urn:microsoft.com/office/officeart/2018/2/layout/IconVerticalSolidList"/>
    <dgm:cxn modelId="{92B9836C-B556-44A9-B19F-F9AE9BA87F28}" type="presParOf" srcId="{2B972C38-8E44-4D5F-B6DA-D4BCDF444636}" destId="{47D6C172-5644-4347-A43E-6848BD84681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A10434-E59C-4570-BBE2-83FC0F649786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1E4407-FAA5-40F5-9C42-7FE5F78C3BEC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2BF915-F9C5-410D-BDFD-B5F1EFC19646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How to exploit the structure of the environment to refine an occupancy grid map.</a:t>
          </a:r>
        </a:p>
      </dsp:txBody>
      <dsp:txXfrm>
        <a:off x="1429899" y="2442"/>
        <a:ext cx="5083704" cy="1238008"/>
      </dsp:txXfrm>
    </dsp:sp>
    <dsp:sp modelId="{0EBB34E6-B94D-4869-9260-818A430AD3DA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132AB-CA17-4259-80C3-0D0C51C034A3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16CA5-E765-4A68-B0BE-CE304C43DE33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 common idea is to construct a "Maximum A Posterior" map. </a:t>
          </a:r>
        </a:p>
      </dsp:txBody>
      <dsp:txXfrm>
        <a:off x="1429899" y="1549953"/>
        <a:ext cx="5083704" cy="1238008"/>
      </dsp:txXfrm>
    </dsp:sp>
    <dsp:sp modelId="{5EB199C7-63DC-4704-958F-AD556D22C413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BDBB91-5F6F-4544-8F1D-468AB802D5CE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69F355-E77B-4DCE-8BD4-D65314E7E44B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The process computes the map with maximum probability based on the grid occupancy probability. </a:t>
          </a:r>
        </a:p>
      </dsp:txBody>
      <dsp:txXfrm>
        <a:off x="1429899" y="3097464"/>
        <a:ext cx="5083704" cy="1238008"/>
      </dsp:txXfrm>
    </dsp:sp>
    <dsp:sp modelId="{F13F9850-0FD9-483E-9686-6D3AFC1990F2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C64240-6FDF-4A15-B338-2F8C1DD64E41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943EFF-49F2-4934-91D9-726DEABE8F0E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We present an alternative approach that is based on techniques from topological data analysis (TDA), which exploit the definite structure of real-world environments.</a:t>
          </a:r>
        </a:p>
      </dsp:txBody>
      <dsp:txXfrm>
        <a:off x="1429899" y="4644974"/>
        <a:ext cx="5083704" cy="12380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2DE8AC-8778-4644-9347-AEB02FEA6E15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2E224-DD28-4772-BD8B-4055DBDB3684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9ED00-99FE-43CB-9502-58ADDC894873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We identify the persistent topological features in the domain and find the optimal threshold 'a' for which all grid cells with probability more than 'a' belong to an obstacle.</a:t>
          </a:r>
        </a:p>
      </dsp:txBody>
      <dsp:txXfrm>
        <a:off x="1131174" y="4597"/>
        <a:ext cx="5382429" cy="979371"/>
      </dsp:txXfrm>
    </dsp:sp>
    <dsp:sp modelId="{2FE6A1E0-E759-40BB-8AE8-39ADA141BAF5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FC0D3C-11B8-4C7A-9495-5FA58D48874C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54D7B4-50EB-4590-AF57-92E181D15372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We generate superlevel sets at various levels of the occupancy grid map.</a:t>
          </a:r>
        </a:p>
      </dsp:txBody>
      <dsp:txXfrm>
        <a:off x="1131174" y="1228812"/>
        <a:ext cx="5382429" cy="979371"/>
      </dsp:txXfrm>
    </dsp:sp>
    <dsp:sp modelId="{19E139E6-4B2A-434B-9E76-6775B7242281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95B62-7097-422F-AB6E-739B5E37EA79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189BC-59D8-465C-AE72-379296A47245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Construct a simplicial or cubical complex at each level.</a:t>
          </a:r>
        </a:p>
      </dsp:txBody>
      <dsp:txXfrm>
        <a:off x="1131174" y="2453027"/>
        <a:ext cx="5382429" cy="979371"/>
      </dsp:txXfrm>
    </dsp:sp>
    <dsp:sp modelId="{DFBCCF7B-3395-4466-B50A-085DA4FEE1B1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D111D9-BA7F-4EA2-A8FF-EE387B18DE20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E1B5BE-97F2-43DA-A76D-1E7046EE9B15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Zero homology and one homology of the super level sets are computed.</a:t>
          </a:r>
        </a:p>
      </dsp:txBody>
      <dsp:txXfrm>
        <a:off x="1131174" y="3677241"/>
        <a:ext cx="5382429" cy="979371"/>
      </dsp:txXfrm>
    </dsp:sp>
    <dsp:sp modelId="{54AA1D41-25DC-4F58-933B-81CD98185627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6B507E-0704-4D66-A0AE-A905A7464AEE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6C172-5644-4347-A43E-6848BD84681C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value above which the topological features are consistent gives the optimal threshold value.</a:t>
          </a:r>
        </a:p>
      </dsp:txBody>
      <dsp:txXfrm>
        <a:off x="1131174" y="4901456"/>
        <a:ext cx="5382429" cy="979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6760B-E44B-5447-9296-0F27D5EDF722}" type="datetimeFigureOut">
              <a:rPr lang="en-US" smtClean="0"/>
              <a:t>5/17/19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BC4C0-65E2-BF4A-B1F6-F2D54395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1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8922" y="1488694"/>
            <a:ext cx="10906008" cy="1300073"/>
          </a:xfrm>
        </p:spPr>
        <p:txBody>
          <a:bodyPr>
            <a:noAutofit/>
          </a:bodyPr>
          <a:lstStyle/>
          <a:p>
            <a:r>
              <a:rPr lang="en-US" sz="4400">
                <a:ea typeface="+mj-lt"/>
                <a:cs typeface="+mj-lt"/>
              </a:rPr>
              <a:t>POST PROCESSING OF OCCUPANCY GRID MAPS USING PERSISTENT HOMOLOGY</a:t>
            </a:r>
            <a:endParaRPr lang="en-US"/>
          </a:p>
        </p:txBody>
      </p:sp>
      <p:pic>
        <p:nvPicPr>
          <p:cNvPr id="11" name="Picture 1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56658B55-2AB9-40EA-A43C-C7E8615E65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25" t="8661" r="4484" b="14685"/>
          <a:stretch/>
        </p:blipFill>
        <p:spPr>
          <a:xfrm>
            <a:off x="9294376" y="5928282"/>
            <a:ext cx="1553535" cy="757500"/>
          </a:xfrm>
          <a:prstGeom prst="rect">
            <a:avLst/>
          </a:prstGeom>
        </p:spPr>
      </p:pic>
      <p:pic>
        <p:nvPicPr>
          <p:cNvPr id="4" name="Picture 8">
            <a:extLst>
              <a:ext uri="{FF2B5EF4-FFF2-40B4-BE49-F238E27FC236}">
                <a16:creationId xmlns:a16="http://schemas.microsoft.com/office/drawing/2014/main" id="{874E44E8-FBC0-4A43-93EC-B6852CAC84F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946" t="14056" r="10224" b="16794"/>
          <a:stretch/>
        </p:blipFill>
        <p:spPr>
          <a:xfrm>
            <a:off x="1024329" y="6002986"/>
            <a:ext cx="1967661" cy="702478"/>
          </a:xfrm>
          <a:prstGeom prst="rect">
            <a:avLst/>
          </a:prstGeom>
        </p:spPr>
      </p:pic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F880EF2-DF79-4D9D-8F11-E91D48C79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5778706"/>
            <a:ext cx="9144000" cy="0"/>
          </a:xfrm>
          <a:prstGeom prst="line">
            <a:avLst/>
          </a:prstGeom>
          <a:ln w="19050">
            <a:solidFill>
              <a:srgbClr val="FFC1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5E93CF1-D847-491C-B20D-FC8B63AB0D67}"/>
              </a:ext>
            </a:extLst>
          </p:cNvPr>
          <p:cNvSpPr txBox="1"/>
          <p:nvPr/>
        </p:nvSpPr>
        <p:spPr>
          <a:xfrm>
            <a:off x="1081055" y="3187770"/>
            <a:ext cx="10029890" cy="52322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err="1"/>
              <a:t>Ragesh</a:t>
            </a:r>
            <a:r>
              <a:rPr lang="en-US" sz="2800"/>
              <a:t> Kumar Ramachandran and Spring Berman</a:t>
            </a:r>
            <a:endParaRPr lang="en-US" sz="2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38FF6F-9EF8-4404-9162-C4A16A9D1103}"/>
              </a:ext>
            </a:extLst>
          </p:cNvPr>
          <p:cNvSpPr txBox="1"/>
          <p:nvPr/>
        </p:nvSpPr>
        <p:spPr>
          <a:xfrm>
            <a:off x="3318429" y="4538309"/>
            <a:ext cx="4966994" cy="4001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/>
              <a:t>Autonomous collective systems Laboratory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5ECC18-CC6A-F540-8DB9-AECA9ED1E250}"/>
              </a:ext>
            </a:extLst>
          </p:cNvPr>
          <p:cNvSpPr txBox="1"/>
          <p:nvPr/>
        </p:nvSpPr>
        <p:spPr>
          <a:xfrm>
            <a:off x="3318429" y="4048367"/>
            <a:ext cx="4966994" cy="4001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/>
              <a:t>Robotic Embedded Systems Laboratory</a:t>
            </a:r>
          </a:p>
        </p:txBody>
      </p:sp>
      <p:pic>
        <p:nvPicPr>
          <p:cNvPr id="5" name="Picture 5" descr="ACS lab logo">
            <a:extLst>
              <a:ext uri="{FF2B5EF4-FFF2-40B4-BE49-F238E27FC236}">
                <a16:creationId xmlns:a16="http://schemas.microsoft.com/office/drawing/2014/main" id="{999B33EE-B222-46FE-A2CC-93EF127FFA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9274" y="5927212"/>
            <a:ext cx="1460736" cy="759179"/>
          </a:xfrm>
          <a:prstGeom prst="rect">
            <a:avLst/>
          </a:prstGeom>
        </p:spPr>
      </p:pic>
      <p:pic>
        <p:nvPicPr>
          <p:cNvPr id="7" name="Picture 7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04384853-EDB7-4C4E-86AE-BD0B239E5BF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263" t="4469" r="3759" b="11216"/>
          <a:stretch/>
        </p:blipFill>
        <p:spPr>
          <a:xfrm>
            <a:off x="3272818" y="6002986"/>
            <a:ext cx="1460736" cy="63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8C3A3-5307-4ADF-BD48-AAEB0CD3A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Motivation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8ECFC9C8-A61E-4873-8406-A735722047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9675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0297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100C-8794-4978-BE98-3A41887C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Basic idea</a:t>
            </a:r>
          </a:p>
        </p:txBody>
      </p:sp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1202D4E8-488F-4C2C-9B9E-403128E651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491" y="916048"/>
            <a:ext cx="2586404" cy="1930645"/>
          </a:xfrm>
          <a:prstGeom prst="rect">
            <a:avLst/>
          </a:prstGeom>
        </p:spPr>
      </p:pic>
      <p:pic>
        <p:nvPicPr>
          <p:cNvPr id="12" name="Picture 12" descr="A picture containing vector graphics&#10;&#10;Description generated with high confidence">
            <a:extLst>
              <a:ext uri="{FF2B5EF4-FFF2-40B4-BE49-F238E27FC236}">
                <a16:creationId xmlns:a16="http://schemas.microsoft.com/office/drawing/2014/main" id="{5EEABD0F-647C-44ED-BBBA-056FA2221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2323" y="4969608"/>
            <a:ext cx="2342662" cy="1764324"/>
          </a:xfrm>
          <a:prstGeom prst="rect">
            <a:avLst/>
          </a:prstGeom>
        </p:spPr>
      </p:pic>
      <p:pic>
        <p:nvPicPr>
          <p:cNvPr id="14" name="Picture 14" descr="A close up of a logo&#10;&#10;Description generated with high confidence">
            <a:extLst>
              <a:ext uri="{FF2B5EF4-FFF2-40B4-BE49-F238E27FC236}">
                <a16:creationId xmlns:a16="http://schemas.microsoft.com/office/drawing/2014/main" id="{EFC38037-7345-4BC0-8A17-A3CF57C430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2179" t="10442" r="8464" b="8635"/>
          <a:stretch/>
        </p:blipFill>
        <p:spPr>
          <a:xfrm>
            <a:off x="2765416" y="2253822"/>
            <a:ext cx="7298815" cy="4482278"/>
          </a:xfrm>
          <a:prstGeom prst="rect">
            <a:avLst/>
          </a:prstGeom>
        </p:spPr>
      </p:pic>
      <p:pic>
        <p:nvPicPr>
          <p:cNvPr id="6" name="Picture 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A536A23F-8492-46A3-A21A-2FD8967875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94631" y="1024580"/>
            <a:ext cx="2342662" cy="1926921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C5FE542-D9FB-4486-96C8-BECCEE3FB8A9}"/>
              </a:ext>
            </a:extLst>
          </p:cNvPr>
          <p:cNvCxnSpPr>
            <a:cxnSpLocks/>
          </p:cNvCxnSpPr>
          <p:nvPr/>
        </p:nvCxnSpPr>
        <p:spPr>
          <a:xfrm flipH="1" flipV="1">
            <a:off x="2537343" y="1834437"/>
            <a:ext cx="2127379" cy="186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1840F65-422F-4451-B11E-67B524089174}"/>
              </a:ext>
            </a:extLst>
          </p:cNvPr>
          <p:cNvCxnSpPr/>
          <p:nvPr/>
        </p:nvCxnSpPr>
        <p:spPr>
          <a:xfrm>
            <a:off x="4647423" y="1840464"/>
            <a:ext cx="38878" cy="1314060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D041E00-08E4-406D-A622-6182A158770D}"/>
              </a:ext>
            </a:extLst>
          </p:cNvPr>
          <p:cNvCxnSpPr>
            <a:cxnSpLocks/>
          </p:cNvCxnSpPr>
          <p:nvPr/>
        </p:nvCxnSpPr>
        <p:spPr>
          <a:xfrm flipV="1">
            <a:off x="8809069" y="1834437"/>
            <a:ext cx="1309396" cy="31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54FF98-C18F-488A-B61C-517F611A70C9}"/>
              </a:ext>
            </a:extLst>
          </p:cNvPr>
          <p:cNvCxnSpPr>
            <a:cxnSpLocks/>
          </p:cNvCxnSpPr>
          <p:nvPr/>
        </p:nvCxnSpPr>
        <p:spPr>
          <a:xfrm>
            <a:off x="8846198" y="1832688"/>
            <a:ext cx="69980" cy="2581468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DDE73C-87B8-4C33-88F9-9D0576209C89}"/>
              </a:ext>
            </a:extLst>
          </p:cNvPr>
          <p:cNvCxnSpPr>
            <a:cxnSpLocks/>
          </p:cNvCxnSpPr>
          <p:nvPr/>
        </p:nvCxnSpPr>
        <p:spPr>
          <a:xfrm flipV="1">
            <a:off x="9221170" y="5768845"/>
            <a:ext cx="1045029" cy="31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35CA0BC6-943E-4AEE-AC62-5C543DE099E1}"/>
              </a:ext>
            </a:extLst>
          </p:cNvPr>
          <p:cNvCxnSpPr>
            <a:cxnSpLocks/>
          </p:cNvCxnSpPr>
          <p:nvPr/>
        </p:nvCxnSpPr>
        <p:spPr>
          <a:xfrm>
            <a:off x="9180544" y="5129503"/>
            <a:ext cx="23328" cy="637592"/>
          </a:xfrm>
          <a:prstGeom prst="straightConnector1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3855B35-1008-43A6-8798-F78740832E5B}"/>
              </a:ext>
            </a:extLst>
          </p:cNvPr>
          <p:cNvSpPr txBox="1"/>
          <p:nvPr/>
        </p:nvSpPr>
        <p:spPr>
          <a:xfrm>
            <a:off x="123242" y="3466711"/>
            <a:ext cx="3217503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Scalar field associated with occupancy grid maps.</a:t>
            </a:r>
            <a:endParaRPr lang="en-US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The scalar  field is </a:t>
            </a:r>
            <a:r>
              <a:rPr lang="en-US" err="1">
                <a:ea typeface="+mn-lt"/>
                <a:cs typeface="+mn-lt"/>
              </a:rPr>
              <a:t>thresholded</a:t>
            </a:r>
            <a:r>
              <a:rPr lang="en-US">
                <a:ea typeface="+mn-lt"/>
                <a:cs typeface="+mn-lt"/>
              </a:rPr>
              <a:t> at various levels.</a:t>
            </a:r>
            <a:endParaRPr lang="en-US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The superlevel associated with each level.</a:t>
            </a: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3684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B9F7B-AC3E-42C7-AE6D-F81DC7354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Persistent Homology</a:t>
            </a:r>
          </a:p>
        </p:txBody>
      </p:sp>
      <p:pic>
        <p:nvPicPr>
          <p:cNvPr id="4" name="Picture 4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BC90B78D-7D44-4409-976B-6CDED40326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189" y="1600135"/>
            <a:ext cx="6047384" cy="4087570"/>
          </a:xfrm>
          <a:prstGeom prst="rect">
            <a:avLst/>
          </a:prstGeom>
        </p:spPr>
      </p:pic>
      <p:pic>
        <p:nvPicPr>
          <p:cNvPr id="8" name="Picture 8" descr="A screenshot of a computer&#10;&#10;Description generated with high confidence">
            <a:extLst>
              <a:ext uri="{FF2B5EF4-FFF2-40B4-BE49-F238E27FC236}">
                <a16:creationId xmlns:a16="http://schemas.microsoft.com/office/drawing/2014/main" id="{A9602C60-473F-49B9-9DF7-7F80CA502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3999" y="1696305"/>
            <a:ext cx="5244122" cy="39925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13995BB-BE33-460D-AFCC-AB6BC111A566}"/>
              </a:ext>
            </a:extLst>
          </p:cNvPr>
          <p:cNvSpPr txBox="1"/>
          <p:nvPr/>
        </p:nvSpPr>
        <p:spPr>
          <a:xfrm>
            <a:off x="2267339" y="569633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Simplicial complex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A7A78CB-5A89-450A-8606-D237929AA2F5}"/>
              </a:ext>
            </a:extLst>
          </p:cNvPr>
          <p:cNvSpPr txBox="1"/>
          <p:nvPr/>
        </p:nvSpPr>
        <p:spPr>
          <a:xfrm>
            <a:off x="8472196" y="5696339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Cubical complex</a:t>
            </a:r>
          </a:p>
        </p:txBody>
      </p:sp>
    </p:spTree>
    <p:extLst>
      <p:ext uri="{BB962C8B-B14F-4D97-AF65-F5344CB8AC3E}">
        <p14:creationId xmlns:p14="http://schemas.microsoft.com/office/powerpoint/2010/main" val="161571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B08EF4-A45B-4AA0-A294-E6B7FA24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Methodology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6B68A4-A21C-4355-850F-FBCAA07BCF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73570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7927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0E659-2C62-46AC-92A0-5419313B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Simulation Example</a:t>
            </a:r>
            <a:endParaRPr lang="en-US"/>
          </a:p>
        </p:txBody>
      </p:sp>
      <p:pic>
        <p:nvPicPr>
          <p:cNvPr id="4" name="Picture 4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DE7CFF1D-9F83-43F7-A31A-0965D6CE24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034" t="8969" r="8983" b="9417"/>
          <a:stretch/>
        </p:blipFill>
        <p:spPr>
          <a:xfrm>
            <a:off x="449809" y="2116110"/>
            <a:ext cx="3825093" cy="2984704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id="{ADB6BC32-2CBE-4993-83E6-51283F13DD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432" t="88" r="8273" b="9002"/>
          <a:stretch/>
        </p:blipFill>
        <p:spPr>
          <a:xfrm>
            <a:off x="4519246" y="1889124"/>
            <a:ext cx="3857266" cy="3199665"/>
          </a:xfrm>
          <a:prstGeom prst="rect">
            <a:avLst/>
          </a:prstGeom>
        </p:spPr>
      </p:pic>
      <p:pic>
        <p:nvPicPr>
          <p:cNvPr id="8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44F5DE6-3BD3-4A72-B2B9-992CDE3DA9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801" t="6040" r="6297" b="1342"/>
          <a:stretch/>
        </p:blipFill>
        <p:spPr>
          <a:xfrm>
            <a:off x="8339016" y="2116994"/>
            <a:ext cx="3681307" cy="29564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A3104BF-4B48-48B7-8065-1D324C46983A}"/>
              </a:ext>
            </a:extLst>
          </p:cNvPr>
          <p:cNvSpPr txBox="1"/>
          <p:nvPr/>
        </p:nvSpPr>
        <p:spPr>
          <a:xfrm>
            <a:off x="992155" y="5229808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Environment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1F6E462-639D-42B3-A7AE-AC368D59B2F5}"/>
              </a:ext>
            </a:extLst>
          </p:cNvPr>
          <p:cNvSpPr txBox="1"/>
          <p:nvPr/>
        </p:nvSpPr>
        <p:spPr>
          <a:xfrm>
            <a:off x="5105400" y="5136502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Unoccupancy map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4B8D9C-E74D-428B-88E5-9E303A0D06BD}"/>
              </a:ext>
            </a:extLst>
          </p:cNvPr>
          <p:cNvSpPr txBox="1"/>
          <p:nvPr/>
        </p:nvSpPr>
        <p:spPr>
          <a:xfrm>
            <a:off x="8814318" y="5105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Barcode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E74E61-8E7D-42A3-BD46-0127A6742806}"/>
              </a:ext>
            </a:extLst>
          </p:cNvPr>
          <p:cNvSpPr txBox="1"/>
          <p:nvPr/>
        </p:nvSpPr>
        <p:spPr>
          <a:xfrm>
            <a:off x="9451910" y="4040155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Optimal threshold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1375B1E-C9EA-4FE1-A4A9-D2479689D691}"/>
              </a:ext>
            </a:extLst>
          </p:cNvPr>
          <p:cNvCxnSpPr/>
          <p:nvPr/>
        </p:nvCxnSpPr>
        <p:spPr>
          <a:xfrm flipH="1">
            <a:off x="10448731" y="4348065"/>
            <a:ext cx="500742" cy="4478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B16FD56-A225-8D45-9C6C-A3AD671B1A18}"/>
              </a:ext>
            </a:extLst>
          </p:cNvPr>
          <p:cNvSpPr txBox="1"/>
          <p:nvPr/>
        </p:nvSpPr>
        <p:spPr>
          <a:xfrm>
            <a:off x="3220064" y="5846544"/>
            <a:ext cx="5751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Unoccupancy grid map from simulation data with unbounded localization noise</a:t>
            </a:r>
          </a:p>
        </p:txBody>
      </p:sp>
    </p:spTree>
    <p:extLst>
      <p:ext uri="{BB962C8B-B14F-4D97-AF65-F5344CB8AC3E}">
        <p14:creationId xmlns:p14="http://schemas.microsoft.com/office/powerpoint/2010/main" val="3137362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>
            <a:extLst>
              <a:ext uri="{FF2B5EF4-FFF2-40B4-BE49-F238E27FC236}">
                <a16:creationId xmlns:a16="http://schemas.microsoft.com/office/drawing/2014/main" id="{DDEB5626-F539-1342-BEBD-78DDCC7489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1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3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144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POST PROCESSING OF OCCUPANCY GRID MAPS USING PERSISTENT HOMOLOGY</vt:lpstr>
      <vt:lpstr>Motivation</vt:lpstr>
      <vt:lpstr>Basic idea</vt:lpstr>
      <vt:lpstr>Persistent Homology</vt:lpstr>
      <vt:lpstr>Methodology</vt:lpstr>
      <vt:lpstr>Simulation Example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Resilience by Reconfiguration: Exploiting Heterogeneity in Robot Teams</dc:title>
  <dc:creator>Microsoft Office User</dc:creator>
  <cp:lastModifiedBy>Microsoft Office User</cp:lastModifiedBy>
  <cp:revision>5</cp:revision>
  <dcterms:created xsi:type="dcterms:W3CDTF">2019-03-26T09:07:53Z</dcterms:created>
  <dcterms:modified xsi:type="dcterms:W3CDTF">2019-05-18T06:23:27Z</dcterms:modified>
</cp:coreProperties>
</file>