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82" r:id="rId4"/>
    <p:sldMasterId id="2147483683" r:id="rId5"/>
    <p:sldMasterId id="214748368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y="5143500" cx="9144000"/>
  <p:notesSz cx="6858000" cy="9144000"/>
  <p:embeddedFontLst>
    <p:embeddedFont>
      <p:font typeface="PT Serif"/>
      <p:regular r:id="rId29"/>
      <p:bold r:id="rId30"/>
      <p:italic r:id="rId31"/>
      <p:boldItalic r:id="rId32"/>
    </p:embeddedFont>
    <p:embeddedFont>
      <p:font typeface="Open Sans"/>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PTSerif-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PTSerif-italic.fntdata"/><Relationship Id="rId30" Type="http://schemas.openxmlformats.org/officeDocument/2006/relationships/font" Target="fonts/PTSerif-bold.fntdata"/><Relationship Id="rId11" Type="http://schemas.openxmlformats.org/officeDocument/2006/relationships/slide" Target="slides/slide4.xml"/><Relationship Id="rId33" Type="http://schemas.openxmlformats.org/officeDocument/2006/relationships/font" Target="fonts/OpenSans-regular.fntdata"/><Relationship Id="rId10" Type="http://schemas.openxmlformats.org/officeDocument/2006/relationships/slide" Target="slides/slide3.xml"/><Relationship Id="rId32" Type="http://schemas.openxmlformats.org/officeDocument/2006/relationships/font" Target="fonts/PTSerif-boldItalic.fntdata"/><Relationship Id="rId13" Type="http://schemas.openxmlformats.org/officeDocument/2006/relationships/slide" Target="slides/slide6.xml"/><Relationship Id="rId35" Type="http://schemas.openxmlformats.org/officeDocument/2006/relationships/font" Target="fonts/OpenSans-italic.fntdata"/><Relationship Id="rId12" Type="http://schemas.openxmlformats.org/officeDocument/2006/relationships/slide" Target="slides/slide5.xml"/><Relationship Id="rId34" Type="http://schemas.openxmlformats.org/officeDocument/2006/relationships/font" Target="fonts/OpenSans-bold.fntdata"/><Relationship Id="rId15" Type="http://schemas.openxmlformats.org/officeDocument/2006/relationships/slide" Target="slides/slide8.xml"/><Relationship Id="rId14" Type="http://schemas.openxmlformats.org/officeDocument/2006/relationships/slide" Target="slides/slide7.xml"/><Relationship Id="rId36" Type="http://schemas.openxmlformats.org/officeDocument/2006/relationships/font" Target="fonts/OpenSans-boldItalic.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514e3305b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514e3305b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Good morning everyone. </a:t>
            </a:r>
            <a:endParaRPr/>
          </a:p>
          <a:p>
            <a:pPr indent="0" lvl="0" marL="0" rtl="0" algn="l">
              <a:spcBef>
                <a:spcPts val="0"/>
              </a:spcBef>
              <a:spcAft>
                <a:spcPts val="0"/>
              </a:spcAft>
              <a:buNone/>
            </a:pPr>
            <a:r>
              <a:rPr lang="en"/>
              <a:t>As you might know, i am not howie</a:t>
            </a:r>
            <a:endParaRPr/>
          </a:p>
          <a:p>
            <a:pPr indent="0" lvl="0" marL="0" rtl="0" algn="l">
              <a:spcBef>
                <a:spcPts val="0"/>
              </a:spcBef>
              <a:spcAft>
                <a:spcPts val="0"/>
              </a:spcAft>
              <a:buNone/>
            </a:pPr>
            <a:r>
              <a:rPr lang="en"/>
              <a:t>A first year grad student with howie and max, who just presented</a:t>
            </a:r>
            <a:endParaRPr/>
          </a:p>
          <a:p>
            <a:pPr indent="0" lvl="0" marL="0" rtl="0" algn="l">
              <a:spcBef>
                <a:spcPts val="0"/>
              </a:spcBef>
              <a:spcAft>
                <a:spcPts val="0"/>
              </a:spcAft>
              <a:buNone/>
            </a:pPr>
            <a:r>
              <a:rPr lang="en"/>
              <a:t>Today i am filling in on behalf of howie as </a:t>
            </a:r>
            <a:r>
              <a:rPr lang="en"/>
              <a:t>unfortunately </a:t>
            </a:r>
            <a:r>
              <a:rPr lang="en"/>
              <a:t>he is not able to make it to the talk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Before the talk i wanted to state a disclaimer that unlike other talks presented here which are established or published work from recent years, this is a very raw and ongoing work. So there might be holes or claims which may not be perfect. At the same time,  i am fortunate to present this in front of an audience that cares the most and is concerned with topology in planning</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514e3305b5_1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514e3305b5_1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if the path with just endpoint as waypoint is not in desired homotopy, we do two things. Keep splitting the path with equal distance waypoints from the discrete path, first two segments then three and so on so forth. At every stage, we do a combinatorial search, where we start from replacing one segment at a time to n-1 segment at a time with the portion from the discrete reference traj and see if the hybrid path is in the desired homotopy. In 2.1, not even hybrid path is in the desired homotopy. So we split into 3 equal parts, replace 1 and 2 at a time and see that we finally have a hybrid path in desired homotopy.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g514e3305b5_1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514e3305b5_1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expand that state, at this stage a part of our final solution is already obtained. We are only refining the part that violates the homotopy constraint in the hybrid path.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From here the algorithm, calls itself. It is recursive in nature as this portion of unsatisfied homotopy constraint is similar to the first step, where we began. So we call the same routine from within and form the hybrid path. Now this satisfies the constraint and we expand that.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Finaally we add the one last waypoint here in for this discrete portion violating the constraint and converge to the desired homotopy with 5 waypoints.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514e3305b5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514e3305b5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g519b2d3612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7" name="Google Shape;277;g519b2d3612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519b2d3612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519b2d3612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Complete for cases where initial path in desired homotopy is complete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8" name="Shape 288"/>
        <p:cNvGrpSpPr/>
        <p:nvPr/>
      </p:nvGrpSpPr>
      <p:grpSpPr>
        <a:xfrm>
          <a:off x="0" y="0"/>
          <a:ext cx="0" cy="0"/>
          <a:chOff x="0" y="0"/>
          <a:chExt cx="0" cy="0"/>
        </a:xfrm>
      </p:grpSpPr>
      <p:sp>
        <p:nvSpPr>
          <p:cNvPr id="289" name="Google Shape;289;g514e3305b5_1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514e3305b5_1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g519b2d361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519b2d361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g519b2d361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519b2d361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g519b2d3612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519b2d361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Google Shape;318;g519b2d3612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519b2d3612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514e3305b5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514e3305b5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is the outline of the talk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Ill first begin by describing a particular class of toplogical constraint and invariants from the literature, mainly subhrajit’s work, which are used to evaluate if two trajectories satisfy the topological constraint or not. In other words, these invariants evaluate to same value for all trajectories satisfying the constraint.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Second, very briefly poly trajopt</a:t>
            </a:r>
            <a:endParaRPr/>
          </a:p>
          <a:p>
            <a:pPr indent="0" lvl="0" marL="0" rtl="0" algn="l">
              <a:spcBef>
                <a:spcPts val="0"/>
              </a:spcBef>
              <a:spcAft>
                <a:spcPts val="0"/>
              </a:spcAft>
              <a:buNone/>
            </a:pPr>
            <a:r>
              <a:rPr lang="en"/>
              <a:t>Demonstrate our approach using that.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the final part, I will present a branch and bound technique which uses these invariant to satisfy the topological constraint in the context of polynomial trajectory optimization.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the approach presented here, sort of, blends these two things, polynomial trajectory optimization (which is a subclass of trajopt) and ideas of satisfying topological constraints in path-planning</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g519b2d3612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519b2d3612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Google Shape;335;g514e3305b5_1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514e3305b5_1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519b2d3612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519b2d3612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first, Ill begin with the type of topological constraint we are focussing on. So in this work, the type of topological constraint we are concerned with is the homotopy constraint.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don’t think I need to explain homotopy to anyone here, but for the sake of completion, it is something that has to do with two trajectories or continuous functions. Trajectories between same start and goal are called homotopic if one trajectory can be smoothly deformed to look like the other without intersecting the obstacle or taring them apart etc. explain the diagram.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the case in 2d. In 3d or higher, it is not pretty straighforward. Explain the diagram.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519b2d3612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519b2d3612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why bother? Homotopy constraint has several applications. In the continuous optimization literature, when you work with obstacles as hard constraints, the final solution is restricted to the same homotopy class from where the opt. is seeded, if the gradient updates are reasonably small and trajectory samples are finely spaced. Studying homotopy constraints can help us explore the homotopy class of interest.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Other examples include, grasping where you want the end-effector to pick an item through one hole as opposed to some other or in multi-robot you need to maintain contact which treats the line of sight as a traj in same homotopy.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519b2d3612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519b2d3612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Switching gears a little bit, the trajectory optimization method we demonstrate our work on is this subclass called polynomial trajectory optimization.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Here we are jointly optimizing for a sequence of polynomials. So we feed a bunch a waypoints into this optimization and they generate a polynomial sequence such that the overall trajectory satisfies the smoothness, continuity constraint as well dynamic constraints at the intersection of those polynomials.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methods perform very poorly when there are a large number of waypoints. So if there is a input sample given in the desired homotopy, here in red, too dense waypoints would make the optimization not even converge, on the other hand if the waypoints are sparse, we loose control over desired homotopy.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514e3305b5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514e3305b5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to compare and identify multiple trajectories whether they belong to the same homotopy or not, I would just briefly recall two cool techniques introduced by subhrajit in the literature.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first one is for 2d. Here we use residue theorem. It states that, if we perform line integral along closed curve on a complex-valued function, then it evaluates to zero, if the func does not have a pole within that closed curve. Or else they evaluate to a unique know value. So the trajectories in comparison form a loop and if no obstacle within, they should evaluate to zero.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51936d24c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51936d24c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wouldn’t go into so much detail here, but it is straight out of this previous work to distinguist and identify homotopy class in 3d.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use two famous laws from electromagnetism. One is dual of the other to go from magnetic field at point due to known current flowing through a conductor and current enclosed in a loop due to known magnetic field at any point. Same as before, if we draw analogy, and first model all the obstacle as current carrying conductors, then we can find the mag field along the trajectories in comparison. Using that we can find we can find the current enclosed between those trajectories. The law says the current enclosed is zero is there is no conductor within the loop, in other words, no obstacle within. And evaluates to this value here if there is an obstacle. So gives us a mechanism to differentiate.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519b2d3612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519b2d3612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514e3305b5_1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514e3305b5_1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simple recursive algorithm</a:t>
            </a:r>
            <a:endParaRPr/>
          </a:p>
          <a:p>
            <a:pPr indent="0" lvl="0" marL="0" rtl="0" algn="l">
              <a:spcBef>
                <a:spcPts val="0"/>
              </a:spcBef>
              <a:spcAft>
                <a:spcPts val="0"/>
              </a:spcAft>
              <a:buNone/>
            </a:pPr>
            <a:r>
              <a:rPr lang="en"/>
              <a:t> enforce the traj optimization satisfy the homotopy constraint.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motive is to add as little as many waypoints as possible.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assume that we are given a trajectory,</a:t>
            </a:r>
            <a:endParaRPr/>
          </a:p>
          <a:p>
            <a:pPr indent="0" lvl="0" marL="0" rtl="0" algn="l">
              <a:spcBef>
                <a:spcPts val="0"/>
              </a:spcBef>
              <a:spcAft>
                <a:spcPts val="0"/>
              </a:spcAft>
              <a:buNone/>
            </a:pPr>
            <a:r>
              <a:rPr lang="en"/>
              <a:t>hand-coded or through some discrete search in the desired homotopy.</a:t>
            </a:r>
            <a:endParaRPr/>
          </a:p>
          <a:p>
            <a:pPr indent="0" lvl="0" marL="0" rtl="0" algn="l">
              <a:spcBef>
                <a:spcPts val="0"/>
              </a:spcBef>
              <a:spcAft>
                <a:spcPts val="0"/>
              </a:spcAft>
              <a:buNone/>
            </a:pPr>
            <a:r>
              <a:rPr lang="en"/>
              <a:t>starts with just the endpoints of the reference discrete path as waypoint and</a:t>
            </a:r>
            <a:endParaRPr/>
          </a:p>
          <a:p>
            <a:pPr indent="0" lvl="0" marL="0" rtl="0" algn="l">
              <a:spcBef>
                <a:spcPts val="0"/>
              </a:spcBef>
              <a:spcAft>
                <a:spcPts val="0"/>
              </a:spcAft>
              <a:buNone/>
            </a:pPr>
            <a:r>
              <a:rPr lang="en"/>
              <a:t>adaptively adds waypoint only where the polynomial trajectory has to be refined to push to the desired homotopy.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this case, it is not in desired homotopy.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6" name="Google Shape;56;p14"/>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58" name="Shape 58"/>
        <p:cNvGrpSpPr/>
        <p:nvPr/>
      </p:nvGrpSpPr>
      <p:grpSpPr>
        <a:xfrm>
          <a:off x="0" y="0"/>
          <a:ext cx="0" cy="0"/>
          <a:chOff x="0" y="0"/>
          <a:chExt cx="0" cy="0"/>
        </a:xfrm>
      </p:grpSpPr>
      <p:sp>
        <p:nvSpPr>
          <p:cNvPr id="59" name="Google Shape;59;p15"/>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0" name="Google Shape;60;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1" name="Shape 61"/>
        <p:cNvGrpSpPr/>
        <p:nvPr/>
      </p:nvGrpSpPr>
      <p:grpSpPr>
        <a:xfrm>
          <a:off x="0" y="0"/>
          <a:ext cx="0" cy="0"/>
          <a:chOff x="0" y="0"/>
          <a:chExt cx="0" cy="0"/>
        </a:xfrm>
      </p:grpSpPr>
      <p:sp>
        <p:nvSpPr>
          <p:cNvPr id="62" name="Google Shape;62;p1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6"/>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4" name="Google Shape;64;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65" name="Shape 65"/>
        <p:cNvGrpSpPr/>
        <p:nvPr/>
      </p:nvGrpSpPr>
      <p:grpSpPr>
        <a:xfrm>
          <a:off x="0" y="0"/>
          <a:ext cx="0" cy="0"/>
          <a:chOff x="0" y="0"/>
          <a:chExt cx="0" cy="0"/>
        </a:xfrm>
      </p:grpSpPr>
      <p:sp>
        <p:nvSpPr>
          <p:cNvPr id="66" name="Google Shape;66;p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7"/>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8" name="Google Shape;68;p17"/>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69" name="Google Shape;69;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0" name="Shape 70"/>
        <p:cNvGrpSpPr/>
        <p:nvPr/>
      </p:nvGrpSpPr>
      <p:grpSpPr>
        <a:xfrm>
          <a:off x="0" y="0"/>
          <a:ext cx="0" cy="0"/>
          <a:chOff x="0" y="0"/>
          <a:chExt cx="0" cy="0"/>
        </a:xfrm>
      </p:grpSpPr>
      <p:sp>
        <p:nvSpPr>
          <p:cNvPr id="71" name="Google Shape;71;p18"/>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2" name="Google Shape;72;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73" name="Shape 73"/>
        <p:cNvGrpSpPr/>
        <p:nvPr/>
      </p:nvGrpSpPr>
      <p:grpSpPr>
        <a:xfrm>
          <a:off x="0" y="0"/>
          <a:ext cx="0" cy="0"/>
          <a:chOff x="0" y="0"/>
          <a:chExt cx="0" cy="0"/>
        </a:xfrm>
      </p:grpSpPr>
      <p:sp>
        <p:nvSpPr>
          <p:cNvPr id="74" name="Google Shape;74;p1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5" name="Google Shape;75;p19"/>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77" name="Shape 77"/>
        <p:cNvGrpSpPr/>
        <p:nvPr/>
      </p:nvGrpSpPr>
      <p:grpSpPr>
        <a:xfrm>
          <a:off x="0" y="0"/>
          <a:ext cx="0" cy="0"/>
          <a:chOff x="0" y="0"/>
          <a:chExt cx="0" cy="0"/>
        </a:xfrm>
      </p:grpSpPr>
      <p:sp>
        <p:nvSpPr>
          <p:cNvPr id="78" name="Google Shape;78;p20"/>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79" name="Google Shape;79;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1"/>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3" name="Google Shape;83;p21"/>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4" name="Google Shape;84;p21"/>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dk1"/>
              </a:buClr>
              <a:buSzPts val="1800"/>
              <a:buChar char="●"/>
              <a:defRPr>
                <a:solidFill>
                  <a:schemeClr val="dk1"/>
                </a:solidFill>
              </a:defRPr>
            </a:lvl1pPr>
            <a:lvl2pPr indent="-317500" lvl="1" marL="914400" rtl="0">
              <a:spcBef>
                <a:spcPts val="1600"/>
              </a:spcBef>
              <a:spcAft>
                <a:spcPts val="0"/>
              </a:spcAft>
              <a:buClr>
                <a:schemeClr val="dk1"/>
              </a:buClr>
              <a:buSzPts val="1400"/>
              <a:buChar char="○"/>
              <a:defRPr>
                <a:solidFill>
                  <a:schemeClr val="dk1"/>
                </a:solidFill>
              </a:defRPr>
            </a:lvl2pPr>
            <a:lvl3pPr indent="-317500" lvl="2" marL="1371600" rtl="0">
              <a:spcBef>
                <a:spcPts val="1600"/>
              </a:spcBef>
              <a:spcAft>
                <a:spcPts val="0"/>
              </a:spcAft>
              <a:buClr>
                <a:schemeClr val="dk1"/>
              </a:buClr>
              <a:buSzPts val="1400"/>
              <a:buChar char="■"/>
              <a:defRPr>
                <a:solidFill>
                  <a:schemeClr val="dk1"/>
                </a:solidFill>
              </a:defRPr>
            </a:lvl3pPr>
            <a:lvl4pPr indent="-317500" lvl="3" marL="1828800" rtl="0">
              <a:spcBef>
                <a:spcPts val="1600"/>
              </a:spcBef>
              <a:spcAft>
                <a:spcPts val="0"/>
              </a:spcAft>
              <a:buClr>
                <a:schemeClr val="dk1"/>
              </a:buClr>
              <a:buSzPts val="1400"/>
              <a:buChar char="●"/>
              <a:defRPr>
                <a:solidFill>
                  <a:schemeClr val="dk1"/>
                </a:solidFill>
              </a:defRPr>
            </a:lvl4pPr>
            <a:lvl5pPr indent="-317500" lvl="4" marL="2286000" rtl="0">
              <a:spcBef>
                <a:spcPts val="1600"/>
              </a:spcBef>
              <a:spcAft>
                <a:spcPts val="0"/>
              </a:spcAft>
              <a:buClr>
                <a:schemeClr val="dk1"/>
              </a:buClr>
              <a:buSzPts val="1400"/>
              <a:buChar char="○"/>
              <a:defRPr>
                <a:solidFill>
                  <a:schemeClr val="dk1"/>
                </a:solidFill>
              </a:defRPr>
            </a:lvl5pPr>
            <a:lvl6pPr indent="-317500" lvl="5" marL="2743200" rtl="0">
              <a:spcBef>
                <a:spcPts val="1600"/>
              </a:spcBef>
              <a:spcAft>
                <a:spcPts val="0"/>
              </a:spcAft>
              <a:buClr>
                <a:schemeClr val="dk1"/>
              </a:buClr>
              <a:buSzPts val="1400"/>
              <a:buChar char="■"/>
              <a:defRPr>
                <a:solidFill>
                  <a:schemeClr val="dk1"/>
                </a:solidFill>
              </a:defRPr>
            </a:lvl6pPr>
            <a:lvl7pPr indent="-317500" lvl="6" marL="3200400" rtl="0">
              <a:spcBef>
                <a:spcPts val="1600"/>
              </a:spcBef>
              <a:spcAft>
                <a:spcPts val="0"/>
              </a:spcAft>
              <a:buClr>
                <a:schemeClr val="dk1"/>
              </a:buClr>
              <a:buSzPts val="1400"/>
              <a:buChar char="●"/>
              <a:defRPr>
                <a:solidFill>
                  <a:schemeClr val="dk1"/>
                </a:solidFill>
              </a:defRPr>
            </a:lvl7pPr>
            <a:lvl8pPr indent="-317500" lvl="7" marL="3657600" rtl="0">
              <a:spcBef>
                <a:spcPts val="1600"/>
              </a:spcBef>
              <a:spcAft>
                <a:spcPts val="0"/>
              </a:spcAft>
              <a:buClr>
                <a:schemeClr val="dk1"/>
              </a:buClr>
              <a:buSzPts val="1400"/>
              <a:buChar char="○"/>
              <a:defRPr>
                <a:solidFill>
                  <a:schemeClr val="dk1"/>
                </a:solidFill>
              </a:defRPr>
            </a:lvl8pPr>
            <a:lvl9pPr indent="-317500" lvl="8" marL="4114800" rtl="0">
              <a:spcBef>
                <a:spcPts val="1600"/>
              </a:spcBef>
              <a:spcAft>
                <a:spcPts val="1600"/>
              </a:spcAft>
              <a:buClr>
                <a:schemeClr val="dk1"/>
              </a:buClr>
              <a:buSzPts val="1400"/>
              <a:buChar char="■"/>
              <a:defRPr>
                <a:solidFill>
                  <a:schemeClr val="dk1"/>
                </a:solidFill>
              </a:defRPr>
            </a:lvl9pPr>
          </a:lstStyle>
          <a:p/>
        </p:txBody>
      </p:sp>
      <p:sp>
        <p:nvSpPr>
          <p:cNvPr id="85" name="Google Shape;8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86" name="Shape 86"/>
        <p:cNvGrpSpPr/>
        <p:nvPr/>
      </p:nvGrpSpPr>
      <p:grpSpPr>
        <a:xfrm>
          <a:off x="0" y="0"/>
          <a:ext cx="0" cy="0"/>
          <a:chOff x="0" y="0"/>
          <a:chExt cx="0" cy="0"/>
        </a:xfrm>
      </p:grpSpPr>
      <p:sp>
        <p:nvSpPr>
          <p:cNvPr id="87" name="Google Shape;87;p2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800"/>
              <a:buNone/>
              <a:defRPr/>
            </a:lvl1pPr>
          </a:lstStyle>
          <a:p/>
        </p:txBody>
      </p:sp>
      <p:sp>
        <p:nvSpPr>
          <p:cNvPr id="88" name="Google Shape;8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89" name="Shape 89"/>
        <p:cNvGrpSpPr/>
        <p:nvPr/>
      </p:nvGrpSpPr>
      <p:grpSpPr>
        <a:xfrm>
          <a:off x="0" y="0"/>
          <a:ext cx="0" cy="0"/>
          <a:chOff x="0" y="0"/>
          <a:chExt cx="0" cy="0"/>
        </a:xfrm>
      </p:grpSpPr>
      <p:sp>
        <p:nvSpPr>
          <p:cNvPr id="90" name="Google Shape;90;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1" name="Google Shape;91;p23"/>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2" name="Google Shape;92;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3" name="Shape 93"/>
        <p:cNvGrpSpPr/>
        <p:nvPr/>
      </p:nvGrpSpPr>
      <p:grpSpPr>
        <a:xfrm>
          <a:off x="0" y="0"/>
          <a:ext cx="0" cy="0"/>
          <a:chOff x="0" y="0"/>
          <a:chExt cx="0" cy="0"/>
        </a:xfrm>
      </p:grpSpPr>
      <p:sp>
        <p:nvSpPr>
          <p:cNvPr id="94" name="Google Shape;94;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9" name="Shape 99"/>
        <p:cNvGrpSpPr/>
        <p:nvPr/>
      </p:nvGrpSpPr>
      <p:grpSpPr>
        <a:xfrm>
          <a:off x="0" y="0"/>
          <a:ext cx="0" cy="0"/>
          <a:chOff x="0" y="0"/>
          <a:chExt cx="0" cy="0"/>
        </a:xfrm>
      </p:grpSpPr>
      <p:sp>
        <p:nvSpPr>
          <p:cNvPr id="100" name="Google Shape;100;p26"/>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01" name="Google Shape;101;p26"/>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2" name="Google Shape;102;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03" name="Shape 103"/>
        <p:cNvGrpSpPr/>
        <p:nvPr/>
      </p:nvGrpSpPr>
      <p:grpSpPr>
        <a:xfrm>
          <a:off x="0" y="0"/>
          <a:ext cx="0" cy="0"/>
          <a:chOff x="0" y="0"/>
          <a:chExt cx="0" cy="0"/>
        </a:xfrm>
      </p:grpSpPr>
      <p:sp>
        <p:nvSpPr>
          <p:cNvPr id="104" name="Google Shape;104;p27"/>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05" name="Google Shape;105;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06" name="Shape 106"/>
        <p:cNvGrpSpPr/>
        <p:nvPr/>
      </p:nvGrpSpPr>
      <p:grpSpPr>
        <a:xfrm>
          <a:off x="0" y="0"/>
          <a:ext cx="0" cy="0"/>
          <a:chOff x="0" y="0"/>
          <a:chExt cx="0" cy="0"/>
        </a:xfrm>
      </p:grpSpPr>
      <p:sp>
        <p:nvSpPr>
          <p:cNvPr id="107" name="Google Shape;107;p28"/>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8" name="Google Shape;108;p2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09" name="Google Shape;109;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10" name="Shape 110"/>
        <p:cNvGrpSpPr/>
        <p:nvPr/>
      </p:nvGrpSpPr>
      <p:grpSpPr>
        <a:xfrm>
          <a:off x="0" y="0"/>
          <a:ext cx="0" cy="0"/>
          <a:chOff x="0" y="0"/>
          <a:chExt cx="0" cy="0"/>
        </a:xfrm>
      </p:grpSpPr>
      <p:sp>
        <p:nvSpPr>
          <p:cNvPr id="111" name="Google Shape;111;p29"/>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2" name="Google Shape;112;p29"/>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13" name="Google Shape;113;p29"/>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14" name="Google Shape;114;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15" name="Shape 115"/>
        <p:cNvGrpSpPr/>
        <p:nvPr/>
      </p:nvGrpSpPr>
      <p:grpSpPr>
        <a:xfrm>
          <a:off x="0" y="0"/>
          <a:ext cx="0" cy="0"/>
          <a:chOff x="0" y="0"/>
          <a:chExt cx="0" cy="0"/>
        </a:xfrm>
      </p:grpSpPr>
      <p:sp>
        <p:nvSpPr>
          <p:cNvPr id="116" name="Google Shape;116;p30"/>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7" name="Google Shape;117;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18" name="Shape 118"/>
        <p:cNvGrpSpPr/>
        <p:nvPr/>
      </p:nvGrpSpPr>
      <p:grpSpPr>
        <a:xfrm>
          <a:off x="0" y="0"/>
          <a:ext cx="0" cy="0"/>
          <a:chOff x="0" y="0"/>
          <a:chExt cx="0" cy="0"/>
        </a:xfrm>
      </p:grpSpPr>
      <p:sp>
        <p:nvSpPr>
          <p:cNvPr id="119" name="Google Shape;119;p31"/>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20" name="Google Shape;120;p31"/>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21" name="Google Shape;121;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122" name="Shape 122"/>
        <p:cNvGrpSpPr/>
        <p:nvPr/>
      </p:nvGrpSpPr>
      <p:grpSpPr>
        <a:xfrm>
          <a:off x="0" y="0"/>
          <a:ext cx="0" cy="0"/>
          <a:chOff x="0" y="0"/>
          <a:chExt cx="0" cy="0"/>
        </a:xfrm>
      </p:grpSpPr>
      <p:sp>
        <p:nvSpPr>
          <p:cNvPr id="123" name="Google Shape;123;p32"/>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24" name="Google Shape;124;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25" name="Shape 125"/>
        <p:cNvGrpSpPr/>
        <p:nvPr/>
      </p:nvGrpSpPr>
      <p:grpSpPr>
        <a:xfrm>
          <a:off x="0" y="0"/>
          <a:ext cx="0" cy="0"/>
          <a:chOff x="0" y="0"/>
          <a:chExt cx="0" cy="0"/>
        </a:xfrm>
      </p:grpSpPr>
      <p:sp>
        <p:nvSpPr>
          <p:cNvPr id="126" name="Google Shape;126;p33"/>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3"/>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28" name="Google Shape;128;p33"/>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29" name="Google Shape;129;p33"/>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rtl="0">
              <a:spcBef>
                <a:spcPts val="0"/>
              </a:spcBef>
              <a:spcAft>
                <a:spcPts val="0"/>
              </a:spcAft>
              <a:buClr>
                <a:schemeClr val="dk1"/>
              </a:buClr>
              <a:buSzPts val="1800"/>
              <a:buChar char="●"/>
              <a:defRPr>
                <a:solidFill>
                  <a:schemeClr val="dk1"/>
                </a:solidFill>
              </a:defRPr>
            </a:lvl1pPr>
            <a:lvl2pPr indent="-317500" lvl="1" marL="914400" rtl="0">
              <a:spcBef>
                <a:spcPts val="1600"/>
              </a:spcBef>
              <a:spcAft>
                <a:spcPts val="0"/>
              </a:spcAft>
              <a:buClr>
                <a:schemeClr val="dk1"/>
              </a:buClr>
              <a:buSzPts val="1400"/>
              <a:buChar char="○"/>
              <a:defRPr>
                <a:solidFill>
                  <a:schemeClr val="dk1"/>
                </a:solidFill>
              </a:defRPr>
            </a:lvl2pPr>
            <a:lvl3pPr indent="-317500" lvl="2" marL="1371600" rtl="0">
              <a:spcBef>
                <a:spcPts val="1600"/>
              </a:spcBef>
              <a:spcAft>
                <a:spcPts val="0"/>
              </a:spcAft>
              <a:buClr>
                <a:schemeClr val="dk1"/>
              </a:buClr>
              <a:buSzPts val="1400"/>
              <a:buChar char="■"/>
              <a:defRPr>
                <a:solidFill>
                  <a:schemeClr val="dk1"/>
                </a:solidFill>
              </a:defRPr>
            </a:lvl3pPr>
            <a:lvl4pPr indent="-317500" lvl="3" marL="1828800" rtl="0">
              <a:spcBef>
                <a:spcPts val="1600"/>
              </a:spcBef>
              <a:spcAft>
                <a:spcPts val="0"/>
              </a:spcAft>
              <a:buClr>
                <a:schemeClr val="dk1"/>
              </a:buClr>
              <a:buSzPts val="1400"/>
              <a:buChar char="●"/>
              <a:defRPr>
                <a:solidFill>
                  <a:schemeClr val="dk1"/>
                </a:solidFill>
              </a:defRPr>
            </a:lvl4pPr>
            <a:lvl5pPr indent="-317500" lvl="4" marL="2286000" rtl="0">
              <a:spcBef>
                <a:spcPts val="1600"/>
              </a:spcBef>
              <a:spcAft>
                <a:spcPts val="0"/>
              </a:spcAft>
              <a:buClr>
                <a:schemeClr val="dk1"/>
              </a:buClr>
              <a:buSzPts val="1400"/>
              <a:buChar char="○"/>
              <a:defRPr>
                <a:solidFill>
                  <a:schemeClr val="dk1"/>
                </a:solidFill>
              </a:defRPr>
            </a:lvl5pPr>
            <a:lvl6pPr indent="-317500" lvl="5" marL="2743200" rtl="0">
              <a:spcBef>
                <a:spcPts val="1600"/>
              </a:spcBef>
              <a:spcAft>
                <a:spcPts val="0"/>
              </a:spcAft>
              <a:buClr>
                <a:schemeClr val="dk1"/>
              </a:buClr>
              <a:buSzPts val="1400"/>
              <a:buChar char="■"/>
              <a:defRPr>
                <a:solidFill>
                  <a:schemeClr val="dk1"/>
                </a:solidFill>
              </a:defRPr>
            </a:lvl6pPr>
            <a:lvl7pPr indent="-317500" lvl="6" marL="3200400" rtl="0">
              <a:spcBef>
                <a:spcPts val="1600"/>
              </a:spcBef>
              <a:spcAft>
                <a:spcPts val="0"/>
              </a:spcAft>
              <a:buClr>
                <a:schemeClr val="dk1"/>
              </a:buClr>
              <a:buSzPts val="1400"/>
              <a:buChar char="●"/>
              <a:defRPr>
                <a:solidFill>
                  <a:schemeClr val="dk1"/>
                </a:solidFill>
              </a:defRPr>
            </a:lvl7pPr>
            <a:lvl8pPr indent="-317500" lvl="7" marL="3657600" rtl="0">
              <a:spcBef>
                <a:spcPts val="1600"/>
              </a:spcBef>
              <a:spcAft>
                <a:spcPts val="0"/>
              </a:spcAft>
              <a:buClr>
                <a:schemeClr val="dk1"/>
              </a:buClr>
              <a:buSzPts val="1400"/>
              <a:buChar char="○"/>
              <a:defRPr>
                <a:solidFill>
                  <a:schemeClr val="dk1"/>
                </a:solidFill>
              </a:defRPr>
            </a:lvl8pPr>
            <a:lvl9pPr indent="-317500" lvl="8" marL="4114800" rtl="0">
              <a:spcBef>
                <a:spcPts val="1600"/>
              </a:spcBef>
              <a:spcAft>
                <a:spcPts val="1600"/>
              </a:spcAft>
              <a:buClr>
                <a:schemeClr val="dk1"/>
              </a:buClr>
              <a:buSzPts val="1400"/>
              <a:buChar char="■"/>
              <a:defRPr>
                <a:solidFill>
                  <a:schemeClr val="dk1"/>
                </a:solidFill>
              </a:defRPr>
            </a:lvl9pPr>
          </a:lstStyle>
          <a:p/>
        </p:txBody>
      </p:sp>
      <p:sp>
        <p:nvSpPr>
          <p:cNvPr id="130" name="Google Shape;130;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31" name="Shape 131"/>
        <p:cNvGrpSpPr/>
        <p:nvPr/>
      </p:nvGrpSpPr>
      <p:grpSpPr>
        <a:xfrm>
          <a:off x="0" y="0"/>
          <a:ext cx="0" cy="0"/>
          <a:chOff x="0" y="0"/>
          <a:chExt cx="0" cy="0"/>
        </a:xfrm>
      </p:grpSpPr>
      <p:sp>
        <p:nvSpPr>
          <p:cNvPr id="132" name="Google Shape;132;p34"/>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rtl="0">
              <a:lnSpc>
                <a:spcPct val="100000"/>
              </a:lnSpc>
              <a:spcBef>
                <a:spcPts val="0"/>
              </a:spcBef>
              <a:spcAft>
                <a:spcPts val="0"/>
              </a:spcAft>
              <a:buSzPts val="1800"/>
              <a:buNone/>
              <a:defRPr/>
            </a:lvl1pPr>
          </a:lstStyle>
          <a:p/>
        </p:txBody>
      </p:sp>
      <p:sp>
        <p:nvSpPr>
          <p:cNvPr id="133" name="Google Shape;133;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34" name="Shape 134"/>
        <p:cNvGrpSpPr/>
        <p:nvPr/>
      </p:nvGrpSpPr>
      <p:grpSpPr>
        <a:xfrm>
          <a:off x="0" y="0"/>
          <a:ext cx="0" cy="0"/>
          <a:chOff x="0" y="0"/>
          <a:chExt cx="0" cy="0"/>
        </a:xfrm>
      </p:grpSpPr>
      <p:sp>
        <p:nvSpPr>
          <p:cNvPr id="135" name="Google Shape;135;p3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36" name="Google Shape;136;p35"/>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37" name="Google Shape;137;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38" name="Shape 138"/>
        <p:cNvGrpSpPr/>
        <p:nvPr/>
      </p:nvGrpSpPr>
      <p:grpSpPr>
        <a:xfrm>
          <a:off x="0" y="0"/>
          <a:ext cx="0" cy="0"/>
          <a:chOff x="0" y="0"/>
          <a:chExt cx="0" cy="0"/>
        </a:xfrm>
      </p:grpSpPr>
      <p:sp>
        <p:nvSpPr>
          <p:cNvPr id="139" name="Google Shape;139;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p:cSld name="Title Slide">
    <p:spTree>
      <p:nvGrpSpPr>
        <p:cNvPr id="140" name="Shape 140"/>
        <p:cNvGrpSpPr/>
        <p:nvPr/>
      </p:nvGrpSpPr>
      <p:grpSpPr>
        <a:xfrm>
          <a:off x="0" y="0"/>
          <a:ext cx="0" cy="0"/>
          <a:chOff x="0" y="0"/>
          <a:chExt cx="0" cy="0"/>
        </a:xfrm>
      </p:grpSpPr>
      <p:sp>
        <p:nvSpPr>
          <p:cNvPr id="141" name="Google Shape;141;p37"/>
          <p:cNvSpPr/>
          <p:nvPr/>
        </p:nvSpPr>
        <p:spPr>
          <a:xfrm>
            <a:off x="0" y="0"/>
            <a:ext cx="9144000" cy="5143500"/>
          </a:xfrm>
          <a:prstGeom prst="rect">
            <a:avLst/>
          </a:prstGeom>
          <a:solidFill>
            <a:srgbClr val="BB002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pic>
        <p:nvPicPr>
          <p:cNvPr id="142" name="Google Shape;142;p37"/>
          <p:cNvPicPr preferRelativeResize="0"/>
          <p:nvPr/>
        </p:nvPicPr>
        <p:blipFill/>
        <p:spPr>
          <a:xfrm>
            <a:off x="2209800" y="895350"/>
            <a:ext cx="3429000" cy="306388"/>
          </a:xfrm>
          <a:prstGeom prst="rect">
            <a:avLst/>
          </a:prstGeom>
          <a:noFill/>
          <a:ln>
            <a:noFill/>
          </a:ln>
        </p:spPr>
      </p:pic>
      <p:pic>
        <p:nvPicPr>
          <p:cNvPr descr="_Plaid-Digital_FINAL-NEW.png" id="143" name="Google Shape;143;p37"/>
          <p:cNvPicPr preferRelativeResize="0"/>
          <p:nvPr/>
        </p:nvPicPr>
        <p:blipFill/>
        <p:spPr>
          <a:xfrm>
            <a:off x="457200" y="0"/>
            <a:ext cx="790573" cy="5143501"/>
          </a:xfrm>
          <a:prstGeom prst="rect">
            <a:avLst/>
          </a:prstGeom>
          <a:noFill/>
          <a:ln>
            <a:noFill/>
          </a:ln>
        </p:spPr>
      </p:pic>
      <p:sp>
        <p:nvSpPr>
          <p:cNvPr id="144" name="Google Shape;144;p37"/>
          <p:cNvSpPr/>
          <p:nvPr/>
        </p:nvSpPr>
        <p:spPr>
          <a:xfrm>
            <a:off x="0" y="0"/>
            <a:ext cx="9144000" cy="5143500"/>
          </a:xfrm>
          <a:prstGeom prst="rect">
            <a:avLst/>
          </a:prstGeom>
          <a:solidFill>
            <a:srgbClr val="BB002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Open Sans"/>
              <a:ea typeface="Open Sans"/>
              <a:cs typeface="Open Sans"/>
              <a:sym typeface="Open Sans"/>
            </a:endParaRPr>
          </a:p>
        </p:txBody>
      </p:sp>
      <p:pic>
        <p:nvPicPr>
          <p:cNvPr id="145" name="Google Shape;145;p37"/>
          <p:cNvPicPr preferRelativeResize="0"/>
          <p:nvPr/>
        </p:nvPicPr>
        <p:blipFill/>
        <p:spPr>
          <a:xfrm>
            <a:off x="2209800" y="895350"/>
            <a:ext cx="3429000" cy="306388"/>
          </a:xfrm>
          <a:prstGeom prst="rect">
            <a:avLst/>
          </a:prstGeom>
          <a:noFill/>
          <a:ln>
            <a:noFill/>
          </a:ln>
        </p:spPr>
      </p:pic>
      <p:pic>
        <p:nvPicPr>
          <p:cNvPr descr="_Plaid-Digital_FINAL-NEW.png" id="146" name="Google Shape;146;p37"/>
          <p:cNvPicPr preferRelativeResize="0"/>
          <p:nvPr/>
        </p:nvPicPr>
        <p:blipFill/>
        <p:spPr>
          <a:xfrm>
            <a:off x="457200" y="0"/>
            <a:ext cx="790573" cy="514350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3" Type="http://schemas.openxmlformats.org/officeDocument/2006/relationships/theme" Target="../theme/theme1.xml"/><Relationship Id="rId12" Type="http://schemas.openxmlformats.org/officeDocument/2006/relationships/slideLayout" Target="../slideLayouts/slideLayout34.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lt2"/>
              </a:buClr>
              <a:buSzPts val="1800"/>
              <a:buChar char="●"/>
              <a:defRPr sz="1800">
                <a:solidFill>
                  <a:schemeClr val="lt2"/>
                </a:solidFill>
              </a:defRPr>
            </a:lvl1pPr>
            <a:lvl2pPr indent="-317500" lvl="1" marL="914400" rtl="0">
              <a:lnSpc>
                <a:spcPct val="115000"/>
              </a:lnSpc>
              <a:spcBef>
                <a:spcPts val="1600"/>
              </a:spcBef>
              <a:spcAft>
                <a:spcPts val="0"/>
              </a:spcAft>
              <a:buClr>
                <a:schemeClr val="lt2"/>
              </a:buClr>
              <a:buSzPts val="1400"/>
              <a:buChar char="○"/>
              <a:defRPr>
                <a:solidFill>
                  <a:schemeClr val="lt2"/>
                </a:solidFill>
              </a:defRPr>
            </a:lvl2pPr>
            <a:lvl3pPr indent="-317500" lvl="2" marL="1371600" rtl="0">
              <a:lnSpc>
                <a:spcPct val="115000"/>
              </a:lnSpc>
              <a:spcBef>
                <a:spcPts val="1600"/>
              </a:spcBef>
              <a:spcAft>
                <a:spcPts val="0"/>
              </a:spcAft>
              <a:buClr>
                <a:schemeClr val="lt2"/>
              </a:buClr>
              <a:buSzPts val="1400"/>
              <a:buChar char="■"/>
              <a:defRPr>
                <a:solidFill>
                  <a:schemeClr val="lt2"/>
                </a:solidFill>
              </a:defRPr>
            </a:lvl3pPr>
            <a:lvl4pPr indent="-317500" lvl="3" marL="1828800" rtl="0">
              <a:lnSpc>
                <a:spcPct val="115000"/>
              </a:lnSpc>
              <a:spcBef>
                <a:spcPts val="1600"/>
              </a:spcBef>
              <a:spcAft>
                <a:spcPts val="0"/>
              </a:spcAft>
              <a:buClr>
                <a:schemeClr val="lt2"/>
              </a:buClr>
              <a:buSzPts val="1400"/>
              <a:buChar char="●"/>
              <a:defRPr>
                <a:solidFill>
                  <a:schemeClr val="lt2"/>
                </a:solidFill>
              </a:defRPr>
            </a:lvl4pPr>
            <a:lvl5pPr indent="-317500" lvl="4" marL="2286000" rtl="0">
              <a:lnSpc>
                <a:spcPct val="115000"/>
              </a:lnSpc>
              <a:spcBef>
                <a:spcPts val="1600"/>
              </a:spcBef>
              <a:spcAft>
                <a:spcPts val="0"/>
              </a:spcAft>
              <a:buClr>
                <a:schemeClr val="lt2"/>
              </a:buClr>
              <a:buSzPts val="1400"/>
              <a:buChar char="○"/>
              <a:defRPr>
                <a:solidFill>
                  <a:schemeClr val="lt2"/>
                </a:solidFill>
              </a:defRPr>
            </a:lvl5pPr>
            <a:lvl6pPr indent="-317500" lvl="5" marL="2743200" rtl="0">
              <a:lnSpc>
                <a:spcPct val="115000"/>
              </a:lnSpc>
              <a:spcBef>
                <a:spcPts val="1600"/>
              </a:spcBef>
              <a:spcAft>
                <a:spcPts val="0"/>
              </a:spcAft>
              <a:buClr>
                <a:schemeClr val="lt2"/>
              </a:buClr>
              <a:buSzPts val="1400"/>
              <a:buChar char="■"/>
              <a:defRPr>
                <a:solidFill>
                  <a:schemeClr val="lt2"/>
                </a:solidFill>
              </a:defRPr>
            </a:lvl6pPr>
            <a:lvl7pPr indent="-317500" lvl="6" marL="3200400" rtl="0">
              <a:lnSpc>
                <a:spcPct val="115000"/>
              </a:lnSpc>
              <a:spcBef>
                <a:spcPts val="1600"/>
              </a:spcBef>
              <a:spcAft>
                <a:spcPts val="0"/>
              </a:spcAft>
              <a:buClr>
                <a:schemeClr val="lt2"/>
              </a:buClr>
              <a:buSzPts val="1400"/>
              <a:buChar char="●"/>
              <a:defRPr>
                <a:solidFill>
                  <a:schemeClr val="lt2"/>
                </a:solidFill>
              </a:defRPr>
            </a:lvl7pPr>
            <a:lvl8pPr indent="-317500" lvl="7" marL="3657600" rtl="0">
              <a:lnSpc>
                <a:spcPct val="115000"/>
              </a:lnSpc>
              <a:spcBef>
                <a:spcPts val="1600"/>
              </a:spcBef>
              <a:spcAft>
                <a:spcPts val="0"/>
              </a:spcAft>
              <a:buClr>
                <a:schemeClr val="lt2"/>
              </a:buClr>
              <a:buSzPts val="1400"/>
              <a:buChar char="○"/>
              <a:defRPr>
                <a:solidFill>
                  <a:schemeClr val="lt2"/>
                </a:solidFill>
              </a:defRPr>
            </a:lvl8pPr>
            <a:lvl9pPr indent="-317500" lvl="8" marL="4114800" rtl="0">
              <a:lnSpc>
                <a:spcPct val="115000"/>
              </a:lnSpc>
              <a:spcBef>
                <a:spcPts val="1600"/>
              </a:spcBef>
              <a:spcAft>
                <a:spcPts val="1600"/>
              </a:spcAft>
              <a:buClr>
                <a:schemeClr val="lt2"/>
              </a:buClr>
              <a:buSzPts val="1400"/>
              <a:buChar char="■"/>
              <a:defRPr>
                <a:solidFill>
                  <a:schemeClr val="lt2"/>
                </a:solidFill>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lt2"/>
                </a:solidFill>
              </a:defRPr>
            </a:lvl1pPr>
            <a:lvl2pPr lvl="1" rtl="0" algn="r">
              <a:buNone/>
              <a:defRPr sz="1000">
                <a:solidFill>
                  <a:schemeClr val="lt2"/>
                </a:solidFill>
              </a:defRPr>
            </a:lvl2pPr>
            <a:lvl3pPr lvl="2" rtl="0" algn="r">
              <a:buNone/>
              <a:defRPr sz="1000">
                <a:solidFill>
                  <a:schemeClr val="lt2"/>
                </a:solidFill>
              </a:defRPr>
            </a:lvl3pPr>
            <a:lvl4pPr lvl="3" rtl="0" algn="r">
              <a:buNone/>
              <a:defRPr sz="1000">
                <a:solidFill>
                  <a:schemeClr val="lt2"/>
                </a:solidFill>
              </a:defRPr>
            </a:lvl4pPr>
            <a:lvl5pPr lvl="4" rtl="0" algn="r">
              <a:buNone/>
              <a:defRPr sz="1000">
                <a:solidFill>
                  <a:schemeClr val="lt2"/>
                </a:solidFill>
              </a:defRPr>
            </a:lvl5pPr>
            <a:lvl6pPr lvl="5" rtl="0" algn="r">
              <a:buNone/>
              <a:defRPr sz="1000">
                <a:solidFill>
                  <a:schemeClr val="lt2"/>
                </a:solidFill>
              </a:defRPr>
            </a:lvl6pPr>
            <a:lvl7pPr lvl="6" rtl="0" algn="r">
              <a:buNone/>
              <a:defRPr sz="1000">
                <a:solidFill>
                  <a:schemeClr val="lt2"/>
                </a:solidFill>
              </a:defRPr>
            </a:lvl7pPr>
            <a:lvl8pPr lvl="7" rtl="0" algn="r">
              <a:buNone/>
              <a:defRPr sz="1000">
                <a:solidFill>
                  <a:schemeClr val="lt2"/>
                </a:solidFill>
              </a:defRPr>
            </a:lvl8pPr>
            <a:lvl9pPr lvl="8" rtl="0"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2">
    <p:bg>
      <p:bgPr>
        <a:solidFill>
          <a:schemeClr val="lt1"/>
        </a:solidFill>
      </p:bgPr>
    </p:bg>
    <p:spTree>
      <p:nvGrpSpPr>
        <p:cNvPr id="95" name="Shape 95"/>
        <p:cNvGrpSpPr/>
        <p:nvPr/>
      </p:nvGrpSpPr>
      <p:grpSpPr>
        <a:xfrm>
          <a:off x="0" y="0"/>
          <a:ext cx="0" cy="0"/>
          <a:chOff x="0" y="0"/>
          <a:chExt cx="0" cy="0"/>
        </a:xfrm>
      </p:grpSpPr>
      <p:sp>
        <p:nvSpPr>
          <p:cNvPr id="96" name="Google Shape;96;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97" name="Google Shape;97;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rtl="0">
              <a:lnSpc>
                <a:spcPct val="115000"/>
              </a:lnSpc>
              <a:spcBef>
                <a:spcPts val="0"/>
              </a:spcBef>
              <a:spcAft>
                <a:spcPts val="0"/>
              </a:spcAft>
              <a:buClr>
                <a:schemeClr val="lt2"/>
              </a:buClr>
              <a:buSzPts val="1800"/>
              <a:buChar char="●"/>
              <a:defRPr sz="1800">
                <a:solidFill>
                  <a:schemeClr val="lt2"/>
                </a:solidFill>
              </a:defRPr>
            </a:lvl1pPr>
            <a:lvl2pPr indent="-317500" lvl="1" marL="914400" rtl="0">
              <a:lnSpc>
                <a:spcPct val="115000"/>
              </a:lnSpc>
              <a:spcBef>
                <a:spcPts val="1600"/>
              </a:spcBef>
              <a:spcAft>
                <a:spcPts val="0"/>
              </a:spcAft>
              <a:buClr>
                <a:schemeClr val="lt2"/>
              </a:buClr>
              <a:buSzPts val="1400"/>
              <a:buChar char="○"/>
              <a:defRPr>
                <a:solidFill>
                  <a:schemeClr val="lt2"/>
                </a:solidFill>
              </a:defRPr>
            </a:lvl2pPr>
            <a:lvl3pPr indent="-317500" lvl="2" marL="1371600" rtl="0">
              <a:lnSpc>
                <a:spcPct val="115000"/>
              </a:lnSpc>
              <a:spcBef>
                <a:spcPts val="1600"/>
              </a:spcBef>
              <a:spcAft>
                <a:spcPts val="0"/>
              </a:spcAft>
              <a:buClr>
                <a:schemeClr val="lt2"/>
              </a:buClr>
              <a:buSzPts val="1400"/>
              <a:buChar char="■"/>
              <a:defRPr>
                <a:solidFill>
                  <a:schemeClr val="lt2"/>
                </a:solidFill>
              </a:defRPr>
            </a:lvl3pPr>
            <a:lvl4pPr indent="-317500" lvl="3" marL="1828800" rtl="0">
              <a:lnSpc>
                <a:spcPct val="115000"/>
              </a:lnSpc>
              <a:spcBef>
                <a:spcPts val="1600"/>
              </a:spcBef>
              <a:spcAft>
                <a:spcPts val="0"/>
              </a:spcAft>
              <a:buClr>
                <a:schemeClr val="lt2"/>
              </a:buClr>
              <a:buSzPts val="1400"/>
              <a:buChar char="●"/>
              <a:defRPr>
                <a:solidFill>
                  <a:schemeClr val="lt2"/>
                </a:solidFill>
              </a:defRPr>
            </a:lvl4pPr>
            <a:lvl5pPr indent="-317500" lvl="4" marL="2286000" rtl="0">
              <a:lnSpc>
                <a:spcPct val="115000"/>
              </a:lnSpc>
              <a:spcBef>
                <a:spcPts val="1600"/>
              </a:spcBef>
              <a:spcAft>
                <a:spcPts val="0"/>
              </a:spcAft>
              <a:buClr>
                <a:schemeClr val="lt2"/>
              </a:buClr>
              <a:buSzPts val="1400"/>
              <a:buChar char="○"/>
              <a:defRPr>
                <a:solidFill>
                  <a:schemeClr val="lt2"/>
                </a:solidFill>
              </a:defRPr>
            </a:lvl5pPr>
            <a:lvl6pPr indent="-317500" lvl="5" marL="2743200" rtl="0">
              <a:lnSpc>
                <a:spcPct val="115000"/>
              </a:lnSpc>
              <a:spcBef>
                <a:spcPts val="1600"/>
              </a:spcBef>
              <a:spcAft>
                <a:spcPts val="0"/>
              </a:spcAft>
              <a:buClr>
                <a:schemeClr val="lt2"/>
              </a:buClr>
              <a:buSzPts val="1400"/>
              <a:buChar char="■"/>
              <a:defRPr>
                <a:solidFill>
                  <a:schemeClr val="lt2"/>
                </a:solidFill>
              </a:defRPr>
            </a:lvl6pPr>
            <a:lvl7pPr indent="-317500" lvl="6" marL="3200400" rtl="0">
              <a:lnSpc>
                <a:spcPct val="115000"/>
              </a:lnSpc>
              <a:spcBef>
                <a:spcPts val="1600"/>
              </a:spcBef>
              <a:spcAft>
                <a:spcPts val="0"/>
              </a:spcAft>
              <a:buClr>
                <a:schemeClr val="lt2"/>
              </a:buClr>
              <a:buSzPts val="1400"/>
              <a:buChar char="●"/>
              <a:defRPr>
                <a:solidFill>
                  <a:schemeClr val="lt2"/>
                </a:solidFill>
              </a:defRPr>
            </a:lvl7pPr>
            <a:lvl8pPr indent="-317500" lvl="7" marL="3657600" rtl="0">
              <a:lnSpc>
                <a:spcPct val="115000"/>
              </a:lnSpc>
              <a:spcBef>
                <a:spcPts val="1600"/>
              </a:spcBef>
              <a:spcAft>
                <a:spcPts val="0"/>
              </a:spcAft>
              <a:buClr>
                <a:schemeClr val="lt2"/>
              </a:buClr>
              <a:buSzPts val="1400"/>
              <a:buChar char="○"/>
              <a:defRPr>
                <a:solidFill>
                  <a:schemeClr val="lt2"/>
                </a:solidFill>
              </a:defRPr>
            </a:lvl8pPr>
            <a:lvl9pPr indent="-317500" lvl="8" marL="4114800" rtl="0">
              <a:lnSpc>
                <a:spcPct val="115000"/>
              </a:lnSpc>
              <a:spcBef>
                <a:spcPts val="1600"/>
              </a:spcBef>
              <a:spcAft>
                <a:spcPts val="1600"/>
              </a:spcAft>
              <a:buClr>
                <a:schemeClr val="lt2"/>
              </a:buClr>
              <a:buSzPts val="1400"/>
              <a:buChar char="■"/>
              <a:defRPr>
                <a:solidFill>
                  <a:schemeClr val="lt2"/>
                </a:solidFill>
              </a:defRPr>
            </a:lvl9pPr>
          </a:lstStyle>
          <a:p/>
        </p:txBody>
      </p:sp>
      <p:sp>
        <p:nvSpPr>
          <p:cNvPr id="98" name="Google Shape;9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lt2"/>
                </a:solidFill>
              </a:defRPr>
            </a:lvl1pPr>
            <a:lvl2pPr lvl="1" rtl="0" algn="r">
              <a:buNone/>
              <a:defRPr sz="1000">
                <a:solidFill>
                  <a:schemeClr val="lt2"/>
                </a:solidFill>
              </a:defRPr>
            </a:lvl2pPr>
            <a:lvl3pPr lvl="2" rtl="0" algn="r">
              <a:buNone/>
              <a:defRPr sz="1000">
                <a:solidFill>
                  <a:schemeClr val="lt2"/>
                </a:solidFill>
              </a:defRPr>
            </a:lvl3pPr>
            <a:lvl4pPr lvl="3" rtl="0" algn="r">
              <a:buNone/>
              <a:defRPr sz="1000">
                <a:solidFill>
                  <a:schemeClr val="lt2"/>
                </a:solidFill>
              </a:defRPr>
            </a:lvl4pPr>
            <a:lvl5pPr lvl="4" rtl="0" algn="r">
              <a:buNone/>
              <a:defRPr sz="1000">
                <a:solidFill>
                  <a:schemeClr val="lt2"/>
                </a:solidFill>
              </a:defRPr>
            </a:lvl5pPr>
            <a:lvl6pPr lvl="5" rtl="0" algn="r">
              <a:buNone/>
              <a:defRPr sz="1000">
                <a:solidFill>
                  <a:schemeClr val="lt2"/>
                </a:solidFill>
              </a:defRPr>
            </a:lvl6pPr>
            <a:lvl7pPr lvl="6" rtl="0" algn="r">
              <a:buNone/>
              <a:defRPr sz="1000">
                <a:solidFill>
                  <a:schemeClr val="lt2"/>
                </a:solidFill>
              </a:defRPr>
            </a:lvl7pPr>
            <a:lvl8pPr lvl="7" rtl="0" algn="r">
              <a:buNone/>
              <a:defRPr sz="1000">
                <a:solidFill>
                  <a:schemeClr val="lt2"/>
                </a:solidFill>
              </a:defRPr>
            </a:lvl8pPr>
            <a:lvl9pPr lvl="8" rtl="0"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7.gif"/><Relationship Id="rId4" Type="http://schemas.openxmlformats.org/officeDocument/2006/relationships/image" Target="../media/image12.gif"/><Relationship Id="rId5" Type="http://schemas.openxmlformats.org/officeDocument/2006/relationships/image" Target="../media/image9.gif"/><Relationship Id="rId6" Type="http://schemas.openxmlformats.org/officeDocument/2006/relationships/image" Target="../media/image13.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1.gif"/><Relationship Id="rId4" Type="http://schemas.openxmlformats.org/officeDocument/2006/relationships/image" Target="../media/image10.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1.xml"/><Relationship Id="rId3" Type="http://schemas.openxmlformats.org/officeDocument/2006/relationships/image" Target="../media/image16.png"/><Relationship Id="rId4" Type="http://schemas.openxmlformats.org/officeDocument/2006/relationships/image" Target="../media/image15.png"/><Relationship Id="rId5"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17.png"/><Relationship Id="rId5"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8.png"/><Relationship Id="rId5"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50" name="Shape 150"/>
        <p:cNvGrpSpPr/>
        <p:nvPr/>
      </p:nvGrpSpPr>
      <p:grpSpPr>
        <a:xfrm>
          <a:off x="0" y="0"/>
          <a:ext cx="0" cy="0"/>
          <a:chOff x="0" y="0"/>
          <a:chExt cx="0" cy="0"/>
        </a:xfrm>
      </p:grpSpPr>
      <p:sp>
        <p:nvSpPr>
          <p:cNvPr id="151" name="Google Shape;151;p38"/>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800">
                <a:latin typeface="PT Serif"/>
                <a:ea typeface="PT Serif"/>
                <a:cs typeface="PT Serif"/>
                <a:sym typeface="PT Serif"/>
              </a:rPr>
              <a:t>Use of Topology in </a:t>
            </a:r>
            <a:endParaRPr sz="4800">
              <a:latin typeface="PT Serif"/>
              <a:ea typeface="PT Serif"/>
              <a:cs typeface="PT Serif"/>
              <a:sym typeface="PT Serif"/>
            </a:endParaRPr>
          </a:p>
          <a:p>
            <a:pPr indent="0" lvl="0" marL="0" rtl="0" algn="ctr">
              <a:spcBef>
                <a:spcPts val="0"/>
              </a:spcBef>
              <a:spcAft>
                <a:spcPts val="0"/>
              </a:spcAft>
              <a:buNone/>
            </a:pPr>
            <a:r>
              <a:rPr lang="en" sz="4800">
                <a:latin typeface="PT Serif"/>
                <a:ea typeface="PT Serif"/>
                <a:cs typeface="PT Serif"/>
                <a:sym typeface="PT Serif"/>
              </a:rPr>
              <a:t>Optimal Motion Planning</a:t>
            </a:r>
            <a:endParaRPr sz="4800">
              <a:latin typeface="PT Serif"/>
              <a:ea typeface="PT Serif"/>
              <a:cs typeface="PT Serif"/>
              <a:sym typeface="PT Serif"/>
            </a:endParaRPr>
          </a:p>
        </p:txBody>
      </p:sp>
      <p:sp>
        <p:nvSpPr>
          <p:cNvPr id="152" name="Google Shape;152;p38"/>
          <p:cNvSpPr txBox="1"/>
          <p:nvPr/>
        </p:nvSpPr>
        <p:spPr>
          <a:xfrm>
            <a:off x="856500" y="2571750"/>
            <a:ext cx="7431000" cy="82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B7B7B7"/>
                </a:solidFill>
                <a:latin typeface="PT Serif"/>
                <a:ea typeface="PT Serif"/>
                <a:cs typeface="PT Serif"/>
                <a:sym typeface="PT Serif"/>
              </a:rPr>
              <a:t>Ramkumar Natarajan</a:t>
            </a:r>
            <a:endParaRPr sz="2400">
              <a:solidFill>
                <a:srgbClr val="B7B7B7"/>
              </a:solidFill>
              <a:latin typeface="PT Serif"/>
              <a:ea typeface="PT Serif"/>
              <a:cs typeface="PT Serif"/>
              <a:sym typeface="PT Serif"/>
            </a:endParaRPr>
          </a:p>
          <a:p>
            <a:pPr indent="0" lvl="0" marL="0" rtl="0" algn="ctr">
              <a:spcBef>
                <a:spcPts val="0"/>
              </a:spcBef>
              <a:spcAft>
                <a:spcPts val="0"/>
              </a:spcAft>
              <a:buNone/>
            </a:pPr>
            <a:r>
              <a:rPr lang="en" sz="2400">
                <a:solidFill>
                  <a:srgbClr val="B7B7B7"/>
                </a:solidFill>
                <a:latin typeface="PT Serif"/>
                <a:ea typeface="PT Serif"/>
                <a:cs typeface="PT Serif"/>
                <a:sym typeface="PT Serif"/>
              </a:rPr>
              <a:t>Ph.D. student, Robotics Institute, CMU</a:t>
            </a:r>
            <a:endParaRPr sz="2400">
              <a:solidFill>
                <a:srgbClr val="B7B7B7"/>
              </a:solidFill>
              <a:latin typeface="PT Serif"/>
              <a:ea typeface="PT Serif"/>
              <a:cs typeface="PT Serif"/>
              <a:sym typeface="PT Serif"/>
            </a:endParaRPr>
          </a:p>
        </p:txBody>
      </p:sp>
      <p:sp>
        <p:nvSpPr>
          <p:cNvPr id="153" name="Google Shape;153;p38"/>
          <p:cNvSpPr txBox="1"/>
          <p:nvPr/>
        </p:nvSpPr>
        <p:spPr>
          <a:xfrm>
            <a:off x="856500" y="3640925"/>
            <a:ext cx="7431000" cy="828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00"/>
                </a:solidFill>
                <a:latin typeface="PT Serif"/>
                <a:ea typeface="PT Serif"/>
                <a:cs typeface="PT Serif"/>
                <a:sym typeface="PT Serif"/>
              </a:rPr>
              <a:t>Presenting on behalf of Prof. Howie Choset, RI, CMU</a:t>
            </a:r>
            <a:endParaRPr sz="2400">
              <a:solidFill>
                <a:srgbClr val="FFFF00"/>
              </a:solidFill>
              <a:latin typeface="PT Serif"/>
              <a:ea typeface="PT Serif"/>
              <a:cs typeface="PT Serif"/>
              <a:sym typeface="PT Serif"/>
            </a:endParaRPr>
          </a:p>
        </p:txBody>
      </p:sp>
      <p:sp>
        <p:nvSpPr>
          <p:cNvPr id="154" name="Google Shape;154;p38"/>
          <p:cNvSpPr txBox="1"/>
          <p:nvPr/>
        </p:nvSpPr>
        <p:spPr>
          <a:xfrm>
            <a:off x="2181775" y="4736400"/>
            <a:ext cx="7533600" cy="55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00"/>
                </a:solidFill>
                <a:latin typeface="PT Serif"/>
                <a:ea typeface="PT Serif"/>
                <a:cs typeface="PT Serif"/>
                <a:sym typeface="PT Serif"/>
              </a:rPr>
              <a:t>Co-advised by Prof. Maxim Likhachev and Prof. Howie Choset</a:t>
            </a:r>
            <a:endParaRPr sz="1800">
              <a:solidFill>
                <a:srgbClr val="FFFF00"/>
              </a:solidFill>
              <a:latin typeface="PT Serif"/>
              <a:ea typeface="PT Serif"/>
              <a:cs typeface="PT Serif"/>
              <a:sym typeface="PT Serif"/>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57" name="Shape 257"/>
        <p:cNvGrpSpPr/>
        <p:nvPr/>
      </p:nvGrpSpPr>
      <p:grpSpPr>
        <a:xfrm>
          <a:off x="0" y="0"/>
          <a:ext cx="0" cy="0"/>
          <a:chOff x="0" y="0"/>
          <a:chExt cx="0" cy="0"/>
        </a:xfrm>
      </p:grpSpPr>
      <p:pic>
        <p:nvPicPr>
          <p:cNvPr id="258" name="Google Shape;258;p47"/>
          <p:cNvPicPr preferRelativeResize="0"/>
          <p:nvPr/>
        </p:nvPicPr>
        <p:blipFill rotWithShape="1">
          <a:blip r:embed="rId3">
            <a:alphaModFix/>
          </a:blip>
          <a:srcRect b="23771" l="0" r="0" t="19438"/>
          <a:stretch/>
        </p:blipFill>
        <p:spPr>
          <a:xfrm>
            <a:off x="1733000" y="497875"/>
            <a:ext cx="5678001" cy="4554225"/>
          </a:xfrm>
          <a:prstGeom prst="rect">
            <a:avLst/>
          </a:prstGeom>
          <a:noFill/>
          <a:ln>
            <a:noFill/>
          </a:ln>
        </p:spPr>
      </p:pic>
      <p:sp>
        <p:nvSpPr>
          <p:cNvPr id="259" name="Google Shape;259;p47"/>
          <p:cNvSpPr txBox="1"/>
          <p:nvPr>
            <p:ph type="title"/>
          </p:nvPr>
        </p:nvSpPr>
        <p:spPr>
          <a:xfrm>
            <a:off x="6900" y="-121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00"/>
                </a:solidFill>
                <a:latin typeface="PT Serif"/>
                <a:ea typeface="PT Serif"/>
                <a:cs typeface="PT Serif"/>
                <a:sym typeface="PT Serif"/>
              </a:rPr>
              <a:t>Branch &amp; Bound Homotopy Traj. Opt.</a:t>
            </a:r>
            <a:endParaRPr>
              <a:solidFill>
                <a:srgbClr val="FFFF00"/>
              </a:solidFill>
              <a:latin typeface="PT Serif"/>
              <a:ea typeface="PT Serif"/>
              <a:cs typeface="PT Serif"/>
              <a:sym typeface="PT Serif"/>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63" name="Shape 263"/>
        <p:cNvGrpSpPr/>
        <p:nvPr/>
      </p:nvGrpSpPr>
      <p:grpSpPr>
        <a:xfrm>
          <a:off x="0" y="0"/>
          <a:ext cx="0" cy="0"/>
          <a:chOff x="0" y="0"/>
          <a:chExt cx="0" cy="0"/>
        </a:xfrm>
      </p:grpSpPr>
      <p:pic>
        <p:nvPicPr>
          <p:cNvPr id="264" name="Google Shape;264;p48"/>
          <p:cNvPicPr preferRelativeResize="0"/>
          <p:nvPr/>
        </p:nvPicPr>
        <p:blipFill rotWithShape="1">
          <a:blip r:embed="rId3">
            <a:alphaModFix/>
          </a:blip>
          <a:srcRect b="239" l="0" r="0" t="76757"/>
          <a:stretch/>
        </p:blipFill>
        <p:spPr>
          <a:xfrm>
            <a:off x="125425" y="1133575"/>
            <a:ext cx="8893124" cy="2889250"/>
          </a:xfrm>
          <a:prstGeom prst="rect">
            <a:avLst/>
          </a:prstGeom>
          <a:noFill/>
          <a:ln>
            <a:noFill/>
          </a:ln>
        </p:spPr>
      </p:pic>
      <p:sp>
        <p:nvSpPr>
          <p:cNvPr id="265" name="Google Shape;265;p48"/>
          <p:cNvSpPr txBox="1"/>
          <p:nvPr>
            <p:ph type="title"/>
          </p:nvPr>
        </p:nvSpPr>
        <p:spPr>
          <a:xfrm>
            <a:off x="6900" y="-121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00"/>
                </a:solidFill>
                <a:latin typeface="PT Serif"/>
                <a:ea typeface="PT Serif"/>
                <a:cs typeface="PT Serif"/>
                <a:sym typeface="PT Serif"/>
              </a:rPr>
              <a:t>Branch &amp; Bound Homotopy Traj. Opt.</a:t>
            </a:r>
            <a:endParaRPr>
              <a:solidFill>
                <a:srgbClr val="FFFF00"/>
              </a:solidFill>
              <a:latin typeface="PT Serif"/>
              <a:ea typeface="PT Serif"/>
              <a:cs typeface="PT Serif"/>
              <a:sym typeface="PT Serif"/>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69" name="Shape 269"/>
        <p:cNvGrpSpPr/>
        <p:nvPr/>
      </p:nvGrpSpPr>
      <p:grpSpPr>
        <a:xfrm>
          <a:off x="0" y="0"/>
          <a:ext cx="0" cy="0"/>
          <a:chOff x="0" y="0"/>
          <a:chExt cx="0" cy="0"/>
        </a:xfrm>
      </p:grpSpPr>
      <p:sp>
        <p:nvSpPr>
          <p:cNvPr id="270" name="Google Shape;270;p49"/>
          <p:cNvSpPr txBox="1"/>
          <p:nvPr>
            <p:ph type="title"/>
          </p:nvPr>
        </p:nvSpPr>
        <p:spPr>
          <a:xfrm>
            <a:off x="6900" y="-121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00"/>
                </a:solidFill>
                <a:latin typeface="PT Serif"/>
                <a:ea typeface="PT Serif"/>
                <a:cs typeface="PT Serif"/>
                <a:sym typeface="PT Serif"/>
              </a:rPr>
              <a:t>Results</a:t>
            </a:r>
            <a:endParaRPr>
              <a:solidFill>
                <a:srgbClr val="FFFF00"/>
              </a:solidFill>
              <a:latin typeface="PT Serif"/>
              <a:ea typeface="PT Serif"/>
              <a:cs typeface="PT Serif"/>
              <a:sym typeface="PT Serif"/>
            </a:endParaRPr>
          </a:p>
        </p:txBody>
      </p:sp>
      <p:pic>
        <p:nvPicPr>
          <p:cNvPr id="271" name="Google Shape;271;p49"/>
          <p:cNvPicPr preferRelativeResize="0"/>
          <p:nvPr/>
        </p:nvPicPr>
        <p:blipFill>
          <a:blip r:embed="rId3">
            <a:alphaModFix/>
          </a:blip>
          <a:stretch>
            <a:fillRect/>
          </a:stretch>
        </p:blipFill>
        <p:spPr>
          <a:xfrm>
            <a:off x="1407900" y="118925"/>
            <a:ext cx="3344100" cy="2452825"/>
          </a:xfrm>
          <a:prstGeom prst="rect">
            <a:avLst/>
          </a:prstGeom>
          <a:noFill/>
          <a:ln>
            <a:noFill/>
          </a:ln>
        </p:spPr>
      </p:pic>
      <p:pic>
        <p:nvPicPr>
          <p:cNvPr id="272" name="Google Shape;272;p49"/>
          <p:cNvPicPr preferRelativeResize="0"/>
          <p:nvPr/>
        </p:nvPicPr>
        <p:blipFill>
          <a:blip r:embed="rId4">
            <a:alphaModFix/>
          </a:blip>
          <a:stretch>
            <a:fillRect/>
          </a:stretch>
        </p:blipFill>
        <p:spPr>
          <a:xfrm>
            <a:off x="5102400" y="118925"/>
            <a:ext cx="3344100" cy="2452824"/>
          </a:xfrm>
          <a:prstGeom prst="rect">
            <a:avLst/>
          </a:prstGeom>
          <a:noFill/>
          <a:ln>
            <a:noFill/>
          </a:ln>
        </p:spPr>
      </p:pic>
      <p:pic>
        <p:nvPicPr>
          <p:cNvPr id="273" name="Google Shape;273;p49"/>
          <p:cNvPicPr preferRelativeResize="0"/>
          <p:nvPr/>
        </p:nvPicPr>
        <p:blipFill>
          <a:blip r:embed="rId5">
            <a:alphaModFix/>
          </a:blip>
          <a:stretch>
            <a:fillRect/>
          </a:stretch>
        </p:blipFill>
        <p:spPr>
          <a:xfrm>
            <a:off x="1407900" y="2647950"/>
            <a:ext cx="3344100" cy="2452824"/>
          </a:xfrm>
          <a:prstGeom prst="rect">
            <a:avLst/>
          </a:prstGeom>
          <a:noFill/>
          <a:ln>
            <a:noFill/>
          </a:ln>
        </p:spPr>
      </p:pic>
      <p:pic>
        <p:nvPicPr>
          <p:cNvPr id="274" name="Google Shape;274;p49"/>
          <p:cNvPicPr preferRelativeResize="0"/>
          <p:nvPr/>
        </p:nvPicPr>
        <p:blipFill>
          <a:blip r:embed="rId6">
            <a:alphaModFix/>
          </a:blip>
          <a:stretch>
            <a:fillRect/>
          </a:stretch>
        </p:blipFill>
        <p:spPr>
          <a:xfrm>
            <a:off x="5102400" y="2647950"/>
            <a:ext cx="3344100" cy="24528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78" name="Shape 278"/>
        <p:cNvGrpSpPr/>
        <p:nvPr/>
      </p:nvGrpSpPr>
      <p:grpSpPr>
        <a:xfrm>
          <a:off x="0" y="0"/>
          <a:ext cx="0" cy="0"/>
          <a:chOff x="0" y="0"/>
          <a:chExt cx="0" cy="0"/>
        </a:xfrm>
      </p:grpSpPr>
      <p:sp>
        <p:nvSpPr>
          <p:cNvPr id="279" name="Google Shape;279;p50"/>
          <p:cNvSpPr txBox="1"/>
          <p:nvPr>
            <p:ph type="title"/>
          </p:nvPr>
        </p:nvSpPr>
        <p:spPr>
          <a:xfrm>
            <a:off x="6900" y="-121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00"/>
                </a:solidFill>
                <a:latin typeface="PT Serif"/>
                <a:ea typeface="PT Serif"/>
                <a:cs typeface="PT Serif"/>
                <a:sym typeface="PT Serif"/>
              </a:rPr>
              <a:t>Results</a:t>
            </a:r>
            <a:endParaRPr>
              <a:solidFill>
                <a:srgbClr val="FFFF00"/>
              </a:solidFill>
              <a:latin typeface="PT Serif"/>
              <a:ea typeface="PT Serif"/>
              <a:cs typeface="PT Serif"/>
              <a:sym typeface="PT Serif"/>
            </a:endParaRPr>
          </a:p>
        </p:txBody>
      </p:sp>
      <p:pic>
        <p:nvPicPr>
          <p:cNvPr id="280" name="Google Shape;280;p50"/>
          <p:cNvPicPr preferRelativeResize="0"/>
          <p:nvPr/>
        </p:nvPicPr>
        <p:blipFill>
          <a:blip r:embed="rId3">
            <a:alphaModFix/>
          </a:blip>
          <a:stretch>
            <a:fillRect/>
          </a:stretch>
        </p:blipFill>
        <p:spPr>
          <a:xfrm>
            <a:off x="4810450" y="712925"/>
            <a:ext cx="3915202" cy="4278173"/>
          </a:xfrm>
          <a:prstGeom prst="rect">
            <a:avLst/>
          </a:prstGeom>
          <a:noFill/>
          <a:ln>
            <a:noFill/>
          </a:ln>
        </p:spPr>
      </p:pic>
      <p:pic>
        <p:nvPicPr>
          <p:cNvPr id="281" name="Google Shape;281;p50"/>
          <p:cNvPicPr preferRelativeResize="0"/>
          <p:nvPr/>
        </p:nvPicPr>
        <p:blipFill>
          <a:blip r:embed="rId4">
            <a:alphaModFix/>
          </a:blip>
          <a:stretch>
            <a:fillRect/>
          </a:stretch>
        </p:blipFill>
        <p:spPr>
          <a:xfrm>
            <a:off x="267477" y="712925"/>
            <a:ext cx="4149989" cy="42781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85" name="Shape 285"/>
        <p:cNvGrpSpPr/>
        <p:nvPr/>
      </p:nvGrpSpPr>
      <p:grpSpPr>
        <a:xfrm>
          <a:off x="0" y="0"/>
          <a:ext cx="0" cy="0"/>
          <a:chOff x="0" y="0"/>
          <a:chExt cx="0" cy="0"/>
        </a:xfrm>
      </p:grpSpPr>
      <p:sp>
        <p:nvSpPr>
          <p:cNvPr id="286" name="Google Shape;286;p51"/>
          <p:cNvSpPr txBox="1"/>
          <p:nvPr>
            <p:ph type="title"/>
          </p:nvPr>
        </p:nvSpPr>
        <p:spPr>
          <a:xfrm>
            <a:off x="6900" y="-121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00"/>
                </a:solidFill>
                <a:latin typeface="PT Serif"/>
                <a:ea typeface="PT Serif"/>
                <a:cs typeface="PT Serif"/>
                <a:sym typeface="PT Serif"/>
              </a:rPr>
              <a:t>Summary</a:t>
            </a:r>
            <a:endParaRPr>
              <a:solidFill>
                <a:srgbClr val="FFFF00"/>
              </a:solidFill>
              <a:latin typeface="PT Serif"/>
              <a:ea typeface="PT Serif"/>
              <a:cs typeface="PT Serif"/>
              <a:sym typeface="PT Serif"/>
            </a:endParaRPr>
          </a:p>
        </p:txBody>
      </p:sp>
      <p:sp>
        <p:nvSpPr>
          <p:cNvPr id="287" name="Google Shape;287;p51"/>
          <p:cNvSpPr txBox="1"/>
          <p:nvPr>
            <p:ph idx="1" type="body"/>
          </p:nvPr>
        </p:nvSpPr>
        <p:spPr>
          <a:xfrm>
            <a:off x="311700" y="1239000"/>
            <a:ext cx="8520600" cy="17511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FFFFFF"/>
              </a:buClr>
              <a:buSzPts val="1800"/>
              <a:buFont typeface="PT Serif"/>
              <a:buChar char="-"/>
            </a:pPr>
            <a:r>
              <a:rPr lang="en">
                <a:solidFill>
                  <a:srgbClr val="FFFFFF"/>
                </a:solidFill>
                <a:latin typeface="PT Serif"/>
                <a:ea typeface="PT Serif"/>
                <a:cs typeface="PT Serif"/>
                <a:sym typeface="PT Serif"/>
              </a:rPr>
              <a:t>Trajectory optimization with homotopy class constraints. </a:t>
            </a:r>
            <a:r>
              <a:rPr lang="en">
                <a:solidFill>
                  <a:srgbClr val="FFFF00"/>
                </a:solidFill>
                <a:latin typeface="PT Serif"/>
                <a:ea typeface="PT Serif"/>
                <a:cs typeface="PT Serif"/>
                <a:sym typeface="PT Serif"/>
              </a:rPr>
              <a:t>Algorithm is complete if the reference path is feasible</a:t>
            </a:r>
            <a:endParaRPr>
              <a:solidFill>
                <a:srgbClr val="FFFF00"/>
              </a:solidFill>
              <a:latin typeface="PT Serif"/>
              <a:ea typeface="PT Serif"/>
              <a:cs typeface="PT Serif"/>
              <a:sym typeface="PT Serif"/>
            </a:endParaRPr>
          </a:p>
          <a:p>
            <a:pPr indent="0" lvl="0" marL="457200" marR="0" rtl="0" algn="l">
              <a:lnSpc>
                <a:spcPct val="115000"/>
              </a:lnSpc>
              <a:spcBef>
                <a:spcPts val="1600"/>
              </a:spcBef>
              <a:spcAft>
                <a:spcPts val="0"/>
              </a:spcAft>
              <a:buNone/>
            </a:pPr>
            <a:r>
              <a:t/>
            </a:r>
            <a:endParaRPr>
              <a:solidFill>
                <a:srgbClr val="FFFFFF"/>
              </a:solidFill>
              <a:latin typeface="PT Serif"/>
              <a:ea typeface="PT Serif"/>
              <a:cs typeface="PT Serif"/>
              <a:sym typeface="PT Serif"/>
            </a:endParaRPr>
          </a:p>
          <a:p>
            <a:pPr indent="-342900" lvl="0" marL="457200" marR="0" rtl="0" algn="l">
              <a:lnSpc>
                <a:spcPct val="115000"/>
              </a:lnSpc>
              <a:spcBef>
                <a:spcPts val="1600"/>
              </a:spcBef>
              <a:spcAft>
                <a:spcPts val="0"/>
              </a:spcAft>
              <a:buClr>
                <a:srgbClr val="FFFFFF"/>
              </a:buClr>
              <a:buSzPts val="1800"/>
              <a:buFont typeface="PT Serif"/>
              <a:buChar char="-"/>
            </a:pPr>
            <a:r>
              <a:rPr lang="en">
                <a:solidFill>
                  <a:srgbClr val="FFFFFF"/>
                </a:solidFill>
                <a:latin typeface="PT Serif"/>
                <a:ea typeface="PT Serif"/>
                <a:cs typeface="PT Serif"/>
                <a:sym typeface="PT Serif"/>
              </a:rPr>
              <a:t>Satisfy homotopy constraint with few waypoints -&gt; Few calls to the optimizer</a:t>
            </a:r>
            <a:endParaRPr>
              <a:solidFill>
                <a:srgbClr val="FFFFFF"/>
              </a:solidFill>
              <a:latin typeface="PT Serif"/>
              <a:ea typeface="PT Serif"/>
              <a:cs typeface="PT Serif"/>
              <a:sym typeface="PT Serif"/>
            </a:endParaRPr>
          </a:p>
          <a:p>
            <a:pPr indent="0" lvl="0" marL="457200" marR="0" rtl="0" algn="l">
              <a:lnSpc>
                <a:spcPct val="115000"/>
              </a:lnSpc>
              <a:spcBef>
                <a:spcPts val="1600"/>
              </a:spcBef>
              <a:spcAft>
                <a:spcPts val="0"/>
              </a:spcAft>
              <a:buNone/>
            </a:pPr>
            <a:r>
              <a:t/>
            </a:r>
            <a:endParaRPr>
              <a:solidFill>
                <a:srgbClr val="FFFFFF"/>
              </a:solidFill>
              <a:latin typeface="PT Serif"/>
              <a:ea typeface="PT Serif"/>
              <a:cs typeface="PT Serif"/>
              <a:sym typeface="PT Serif"/>
            </a:endParaRPr>
          </a:p>
          <a:p>
            <a:pPr indent="-342900" lvl="0" marL="457200" marR="0" rtl="0" algn="l">
              <a:lnSpc>
                <a:spcPct val="115000"/>
              </a:lnSpc>
              <a:spcBef>
                <a:spcPts val="1600"/>
              </a:spcBef>
              <a:spcAft>
                <a:spcPts val="0"/>
              </a:spcAft>
              <a:buClr>
                <a:srgbClr val="FFFFFF"/>
              </a:buClr>
              <a:buSzPts val="1800"/>
              <a:buFont typeface="PT Serif"/>
              <a:buChar char="-"/>
            </a:pPr>
            <a:r>
              <a:rPr lang="en">
                <a:solidFill>
                  <a:srgbClr val="FFFFFF"/>
                </a:solidFill>
                <a:latin typeface="PT Serif"/>
                <a:ea typeface="PT Serif"/>
                <a:cs typeface="PT Serif"/>
                <a:sym typeface="PT Serif"/>
              </a:rPr>
              <a:t>Investigate notion of gradient for these homotopy invariants</a:t>
            </a:r>
            <a:endParaRPr>
              <a:solidFill>
                <a:srgbClr val="FFFFFF"/>
              </a:solidFill>
              <a:latin typeface="PT Serif"/>
              <a:ea typeface="PT Serif"/>
              <a:cs typeface="PT Serif"/>
              <a:sym typeface="PT Serif"/>
            </a:endParaRPr>
          </a:p>
          <a:p>
            <a:pPr indent="0" lvl="0" marL="0" rtl="0" algn="l">
              <a:spcBef>
                <a:spcPts val="1600"/>
              </a:spcBef>
              <a:spcAft>
                <a:spcPts val="1600"/>
              </a:spcAft>
              <a:buNone/>
            </a:pPr>
            <a:r>
              <a:t/>
            </a:r>
            <a:endParaRPr i="1">
              <a:solidFill>
                <a:srgbClr val="FFFF00"/>
              </a:solidFill>
              <a:latin typeface="PT Serif"/>
              <a:ea typeface="PT Serif"/>
              <a:cs typeface="PT Serif"/>
              <a:sym typeface="PT Serif"/>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91" name="Shape 291"/>
        <p:cNvGrpSpPr/>
        <p:nvPr/>
      </p:nvGrpSpPr>
      <p:grpSpPr>
        <a:xfrm>
          <a:off x="0" y="0"/>
          <a:ext cx="0" cy="0"/>
          <a:chOff x="0" y="0"/>
          <a:chExt cx="0" cy="0"/>
        </a:xfrm>
      </p:grpSpPr>
      <p:sp>
        <p:nvSpPr>
          <p:cNvPr id="292" name="Google Shape;292;p52"/>
          <p:cNvSpPr txBox="1"/>
          <p:nvPr>
            <p:ph type="title"/>
          </p:nvPr>
        </p:nvSpPr>
        <p:spPr>
          <a:xfrm>
            <a:off x="311700" y="22854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PT Serif"/>
                <a:ea typeface="PT Serif"/>
                <a:cs typeface="PT Serif"/>
                <a:sym typeface="PT Serif"/>
              </a:rPr>
              <a:t>Thanks</a:t>
            </a:r>
            <a:endParaRPr>
              <a:latin typeface="PT Serif"/>
              <a:ea typeface="PT Serif"/>
              <a:cs typeface="PT Serif"/>
              <a:sym typeface="PT Serif"/>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96" name="Shape 296"/>
        <p:cNvGrpSpPr/>
        <p:nvPr/>
      </p:nvGrpSpPr>
      <p:grpSpPr>
        <a:xfrm>
          <a:off x="0" y="0"/>
          <a:ext cx="0" cy="0"/>
          <a:chOff x="0" y="0"/>
          <a:chExt cx="0" cy="0"/>
        </a:xfrm>
      </p:grpSpPr>
      <p:sp>
        <p:nvSpPr>
          <p:cNvPr id="297" name="Google Shape;297;p53"/>
          <p:cNvSpPr txBox="1"/>
          <p:nvPr>
            <p:ph type="title"/>
          </p:nvPr>
        </p:nvSpPr>
        <p:spPr>
          <a:xfrm>
            <a:off x="6900" y="-121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00"/>
                </a:solidFill>
                <a:latin typeface="PT Serif"/>
                <a:ea typeface="PT Serif"/>
                <a:cs typeface="PT Serif"/>
                <a:sym typeface="PT Serif"/>
              </a:rPr>
              <a:t>Algorithm</a:t>
            </a:r>
            <a:endParaRPr>
              <a:solidFill>
                <a:srgbClr val="FFFF00"/>
              </a:solidFill>
              <a:latin typeface="PT Serif"/>
              <a:ea typeface="PT Serif"/>
              <a:cs typeface="PT Serif"/>
              <a:sym typeface="PT Serif"/>
            </a:endParaRPr>
          </a:p>
        </p:txBody>
      </p:sp>
      <p:pic>
        <p:nvPicPr>
          <p:cNvPr id="298" name="Google Shape;298;p53"/>
          <p:cNvPicPr preferRelativeResize="0"/>
          <p:nvPr/>
        </p:nvPicPr>
        <p:blipFill rotWithShape="1">
          <a:blip r:embed="rId3">
            <a:alphaModFix/>
          </a:blip>
          <a:srcRect b="30853" l="0" r="0" t="0"/>
          <a:stretch/>
        </p:blipFill>
        <p:spPr>
          <a:xfrm>
            <a:off x="152400" y="712925"/>
            <a:ext cx="3552551" cy="4297176"/>
          </a:xfrm>
          <a:prstGeom prst="rect">
            <a:avLst/>
          </a:prstGeom>
          <a:noFill/>
          <a:ln>
            <a:noFill/>
          </a:ln>
        </p:spPr>
      </p:pic>
      <p:pic>
        <p:nvPicPr>
          <p:cNvPr id="299" name="Google Shape;299;p53"/>
          <p:cNvPicPr preferRelativeResize="0"/>
          <p:nvPr/>
        </p:nvPicPr>
        <p:blipFill rotWithShape="1">
          <a:blip r:embed="rId3">
            <a:alphaModFix/>
          </a:blip>
          <a:srcRect b="0" l="0" r="0" t="68841"/>
          <a:stretch/>
        </p:blipFill>
        <p:spPr>
          <a:xfrm>
            <a:off x="4807575" y="712925"/>
            <a:ext cx="3552551" cy="1936368"/>
          </a:xfrm>
          <a:prstGeom prst="rect">
            <a:avLst/>
          </a:prstGeom>
          <a:noFill/>
          <a:ln>
            <a:noFill/>
          </a:ln>
        </p:spPr>
      </p:pic>
      <p:sp>
        <p:nvSpPr>
          <p:cNvPr id="300" name="Google Shape;300;p53"/>
          <p:cNvSpPr/>
          <p:nvPr/>
        </p:nvSpPr>
        <p:spPr>
          <a:xfrm>
            <a:off x="152400" y="1252925"/>
            <a:ext cx="3552600" cy="9690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04" name="Shape 304"/>
        <p:cNvGrpSpPr/>
        <p:nvPr/>
      </p:nvGrpSpPr>
      <p:grpSpPr>
        <a:xfrm>
          <a:off x="0" y="0"/>
          <a:ext cx="0" cy="0"/>
          <a:chOff x="0" y="0"/>
          <a:chExt cx="0" cy="0"/>
        </a:xfrm>
      </p:grpSpPr>
      <p:sp>
        <p:nvSpPr>
          <p:cNvPr id="305" name="Google Shape;305;p54"/>
          <p:cNvSpPr txBox="1"/>
          <p:nvPr>
            <p:ph type="title"/>
          </p:nvPr>
        </p:nvSpPr>
        <p:spPr>
          <a:xfrm>
            <a:off x="6900" y="-121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00"/>
                </a:solidFill>
                <a:latin typeface="PT Serif"/>
                <a:ea typeface="PT Serif"/>
                <a:cs typeface="PT Serif"/>
                <a:sym typeface="PT Serif"/>
              </a:rPr>
              <a:t>Algorithm</a:t>
            </a:r>
            <a:endParaRPr>
              <a:solidFill>
                <a:srgbClr val="FFFF00"/>
              </a:solidFill>
              <a:latin typeface="PT Serif"/>
              <a:ea typeface="PT Serif"/>
              <a:cs typeface="PT Serif"/>
              <a:sym typeface="PT Serif"/>
            </a:endParaRPr>
          </a:p>
        </p:txBody>
      </p:sp>
      <p:pic>
        <p:nvPicPr>
          <p:cNvPr id="306" name="Google Shape;306;p54"/>
          <p:cNvPicPr preferRelativeResize="0"/>
          <p:nvPr/>
        </p:nvPicPr>
        <p:blipFill rotWithShape="1">
          <a:blip r:embed="rId3">
            <a:alphaModFix/>
          </a:blip>
          <a:srcRect b="30853" l="0" r="0" t="0"/>
          <a:stretch/>
        </p:blipFill>
        <p:spPr>
          <a:xfrm>
            <a:off x="152400" y="712925"/>
            <a:ext cx="3552551" cy="4297176"/>
          </a:xfrm>
          <a:prstGeom prst="rect">
            <a:avLst/>
          </a:prstGeom>
          <a:noFill/>
          <a:ln>
            <a:noFill/>
          </a:ln>
        </p:spPr>
      </p:pic>
      <p:pic>
        <p:nvPicPr>
          <p:cNvPr id="307" name="Google Shape;307;p54"/>
          <p:cNvPicPr preferRelativeResize="0"/>
          <p:nvPr/>
        </p:nvPicPr>
        <p:blipFill rotWithShape="1">
          <a:blip r:embed="rId3">
            <a:alphaModFix/>
          </a:blip>
          <a:srcRect b="0" l="0" r="0" t="68841"/>
          <a:stretch/>
        </p:blipFill>
        <p:spPr>
          <a:xfrm>
            <a:off x="4807575" y="712925"/>
            <a:ext cx="3552551" cy="1936368"/>
          </a:xfrm>
          <a:prstGeom prst="rect">
            <a:avLst/>
          </a:prstGeom>
          <a:noFill/>
          <a:ln>
            <a:noFill/>
          </a:ln>
        </p:spPr>
      </p:pic>
      <p:sp>
        <p:nvSpPr>
          <p:cNvPr id="308" name="Google Shape;308;p54"/>
          <p:cNvSpPr/>
          <p:nvPr/>
        </p:nvSpPr>
        <p:spPr>
          <a:xfrm>
            <a:off x="152375" y="2353525"/>
            <a:ext cx="3552600" cy="8223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12" name="Shape 312"/>
        <p:cNvGrpSpPr/>
        <p:nvPr/>
      </p:nvGrpSpPr>
      <p:grpSpPr>
        <a:xfrm>
          <a:off x="0" y="0"/>
          <a:ext cx="0" cy="0"/>
          <a:chOff x="0" y="0"/>
          <a:chExt cx="0" cy="0"/>
        </a:xfrm>
      </p:grpSpPr>
      <p:sp>
        <p:nvSpPr>
          <p:cNvPr id="313" name="Google Shape;313;p55"/>
          <p:cNvSpPr txBox="1"/>
          <p:nvPr>
            <p:ph type="title"/>
          </p:nvPr>
        </p:nvSpPr>
        <p:spPr>
          <a:xfrm>
            <a:off x="6900" y="-121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00"/>
                </a:solidFill>
                <a:latin typeface="PT Serif"/>
                <a:ea typeface="PT Serif"/>
                <a:cs typeface="PT Serif"/>
                <a:sym typeface="PT Serif"/>
              </a:rPr>
              <a:t>Algorithm</a:t>
            </a:r>
            <a:endParaRPr>
              <a:solidFill>
                <a:srgbClr val="FFFF00"/>
              </a:solidFill>
              <a:latin typeface="PT Serif"/>
              <a:ea typeface="PT Serif"/>
              <a:cs typeface="PT Serif"/>
              <a:sym typeface="PT Serif"/>
            </a:endParaRPr>
          </a:p>
        </p:txBody>
      </p:sp>
      <p:pic>
        <p:nvPicPr>
          <p:cNvPr id="314" name="Google Shape;314;p55"/>
          <p:cNvPicPr preferRelativeResize="0"/>
          <p:nvPr/>
        </p:nvPicPr>
        <p:blipFill rotWithShape="1">
          <a:blip r:embed="rId3">
            <a:alphaModFix/>
          </a:blip>
          <a:srcRect b="30853" l="0" r="0" t="0"/>
          <a:stretch/>
        </p:blipFill>
        <p:spPr>
          <a:xfrm>
            <a:off x="152400" y="712925"/>
            <a:ext cx="3552551" cy="4297176"/>
          </a:xfrm>
          <a:prstGeom prst="rect">
            <a:avLst/>
          </a:prstGeom>
          <a:noFill/>
          <a:ln>
            <a:noFill/>
          </a:ln>
        </p:spPr>
      </p:pic>
      <p:pic>
        <p:nvPicPr>
          <p:cNvPr id="315" name="Google Shape;315;p55"/>
          <p:cNvPicPr preferRelativeResize="0"/>
          <p:nvPr/>
        </p:nvPicPr>
        <p:blipFill rotWithShape="1">
          <a:blip r:embed="rId3">
            <a:alphaModFix/>
          </a:blip>
          <a:srcRect b="0" l="0" r="0" t="68841"/>
          <a:stretch/>
        </p:blipFill>
        <p:spPr>
          <a:xfrm>
            <a:off x="4807575" y="712925"/>
            <a:ext cx="3552551" cy="1936368"/>
          </a:xfrm>
          <a:prstGeom prst="rect">
            <a:avLst/>
          </a:prstGeom>
          <a:noFill/>
          <a:ln>
            <a:noFill/>
          </a:ln>
        </p:spPr>
      </p:pic>
      <p:sp>
        <p:nvSpPr>
          <p:cNvPr id="316" name="Google Shape;316;p55"/>
          <p:cNvSpPr/>
          <p:nvPr/>
        </p:nvSpPr>
        <p:spPr>
          <a:xfrm>
            <a:off x="152375" y="2972350"/>
            <a:ext cx="3552600" cy="20376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20" name="Shape 320"/>
        <p:cNvGrpSpPr/>
        <p:nvPr/>
      </p:nvGrpSpPr>
      <p:grpSpPr>
        <a:xfrm>
          <a:off x="0" y="0"/>
          <a:ext cx="0" cy="0"/>
          <a:chOff x="0" y="0"/>
          <a:chExt cx="0" cy="0"/>
        </a:xfrm>
      </p:grpSpPr>
      <p:sp>
        <p:nvSpPr>
          <p:cNvPr id="321" name="Google Shape;321;p56"/>
          <p:cNvSpPr txBox="1"/>
          <p:nvPr>
            <p:ph type="title"/>
          </p:nvPr>
        </p:nvSpPr>
        <p:spPr>
          <a:xfrm>
            <a:off x="6900" y="-121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00"/>
                </a:solidFill>
                <a:latin typeface="PT Serif"/>
                <a:ea typeface="PT Serif"/>
                <a:cs typeface="PT Serif"/>
                <a:sym typeface="PT Serif"/>
              </a:rPr>
              <a:t>Algorithm</a:t>
            </a:r>
            <a:endParaRPr>
              <a:solidFill>
                <a:srgbClr val="FFFF00"/>
              </a:solidFill>
              <a:latin typeface="PT Serif"/>
              <a:ea typeface="PT Serif"/>
              <a:cs typeface="PT Serif"/>
              <a:sym typeface="PT Serif"/>
            </a:endParaRPr>
          </a:p>
        </p:txBody>
      </p:sp>
      <p:pic>
        <p:nvPicPr>
          <p:cNvPr id="322" name="Google Shape;322;p56"/>
          <p:cNvPicPr preferRelativeResize="0"/>
          <p:nvPr/>
        </p:nvPicPr>
        <p:blipFill rotWithShape="1">
          <a:blip r:embed="rId3">
            <a:alphaModFix/>
          </a:blip>
          <a:srcRect b="30853" l="0" r="0" t="0"/>
          <a:stretch/>
        </p:blipFill>
        <p:spPr>
          <a:xfrm>
            <a:off x="152400" y="712925"/>
            <a:ext cx="3552551" cy="4297176"/>
          </a:xfrm>
          <a:prstGeom prst="rect">
            <a:avLst/>
          </a:prstGeom>
          <a:noFill/>
          <a:ln>
            <a:noFill/>
          </a:ln>
        </p:spPr>
      </p:pic>
      <p:pic>
        <p:nvPicPr>
          <p:cNvPr id="323" name="Google Shape;323;p56"/>
          <p:cNvPicPr preferRelativeResize="0"/>
          <p:nvPr/>
        </p:nvPicPr>
        <p:blipFill rotWithShape="1">
          <a:blip r:embed="rId3">
            <a:alphaModFix/>
          </a:blip>
          <a:srcRect b="0" l="0" r="0" t="68841"/>
          <a:stretch/>
        </p:blipFill>
        <p:spPr>
          <a:xfrm>
            <a:off x="4807575" y="712925"/>
            <a:ext cx="3552551" cy="1936368"/>
          </a:xfrm>
          <a:prstGeom prst="rect">
            <a:avLst/>
          </a:prstGeom>
          <a:noFill/>
          <a:ln>
            <a:noFill/>
          </a:ln>
        </p:spPr>
      </p:pic>
      <p:sp>
        <p:nvSpPr>
          <p:cNvPr id="324" name="Google Shape;324;p56"/>
          <p:cNvSpPr/>
          <p:nvPr/>
        </p:nvSpPr>
        <p:spPr>
          <a:xfrm>
            <a:off x="4807550" y="887875"/>
            <a:ext cx="3552600" cy="15132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58" name="Shape 158"/>
        <p:cNvGrpSpPr/>
        <p:nvPr/>
      </p:nvGrpSpPr>
      <p:grpSpPr>
        <a:xfrm>
          <a:off x="0" y="0"/>
          <a:ext cx="0" cy="0"/>
          <a:chOff x="0" y="0"/>
          <a:chExt cx="0" cy="0"/>
        </a:xfrm>
      </p:grpSpPr>
      <p:sp>
        <p:nvSpPr>
          <p:cNvPr id="159" name="Google Shape;159;p39"/>
          <p:cNvSpPr txBox="1"/>
          <p:nvPr>
            <p:ph type="title"/>
          </p:nvPr>
        </p:nvSpPr>
        <p:spPr>
          <a:xfrm>
            <a:off x="6900" y="-121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00"/>
                </a:solidFill>
                <a:latin typeface="PT Serif"/>
                <a:ea typeface="PT Serif"/>
                <a:cs typeface="PT Serif"/>
                <a:sym typeface="PT Serif"/>
              </a:rPr>
              <a:t>Outline</a:t>
            </a:r>
            <a:endParaRPr>
              <a:solidFill>
                <a:srgbClr val="FFFF00"/>
              </a:solidFill>
              <a:latin typeface="PT Serif"/>
              <a:ea typeface="PT Serif"/>
              <a:cs typeface="PT Serif"/>
              <a:sym typeface="PT Serif"/>
            </a:endParaRPr>
          </a:p>
        </p:txBody>
      </p:sp>
      <p:sp>
        <p:nvSpPr>
          <p:cNvPr id="160" name="Google Shape;160;p39"/>
          <p:cNvSpPr txBox="1"/>
          <p:nvPr>
            <p:ph idx="1" type="body"/>
          </p:nvPr>
        </p:nvSpPr>
        <p:spPr>
          <a:xfrm>
            <a:off x="311700" y="1239000"/>
            <a:ext cx="8520600" cy="17511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FFFFFF"/>
              </a:buClr>
              <a:buSzPts val="1800"/>
              <a:buFont typeface="PT Serif"/>
              <a:buChar char="-"/>
            </a:pPr>
            <a:r>
              <a:rPr lang="en">
                <a:solidFill>
                  <a:srgbClr val="FFFFFF"/>
                </a:solidFill>
                <a:latin typeface="PT Serif"/>
                <a:ea typeface="PT Serif"/>
                <a:cs typeface="PT Serif"/>
                <a:sym typeface="PT Serif"/>
              </a:rPr>
              <a:t>Topology class constraint and invariants</a:t>
            </a:r>
            <a:endParaRPr>
              <a:solidFill>
                <a:srgbClr val="FFFFFF"/>
              </a:solidFill>
              <a:latin typeface="PT Serif"/>
              <a:ea typeface="PT Serif"/>
              <a:cs typeface="PT Serif"/>
              <a:sym typeface="PT Serif"/>
            </a:endParaRPr>
          </a:p>
          <a:p>
            <a:pPr indent="0" lvl="0" marL="457200" marR="0" rtl="0" algn="l">
              <a:lnSpc>
                <a:spcPct val="115000"/>
              </a:lnSpc>
              <a:spcBef>
                <a:spcPts val="1600"/>
              </a:spcBef>
              <a:spcAft>
                <a:spcPts val="0"/>
              </a:spcAft>
              <a:buNone/>
            </a:pPr>
            <a:r>
              <a:t/>
            </a:r>
            <a:endParaRPr>
              <a:solidFill>
                <a:srgbClr val="FFFFFF"/>
              </a:solidFill>
              <a:latin typeface="PT Serif"/>
              <a:ea typeface="PT Serif"/>
              <a:cs typeface="PT Serif"/>
              <a:sym typeface="PT Serif"/>
            </a:endParaRPr>
          </a:p>
          <a:p>
            <a:pPr indent="-342900" lvl="0" marL="457200" marR="0" rtl="0" algn="l">
              <a:lnSpc>
                <a:spcPct val="115000"/>
              </a:lnSpc>
              <a:spcBef>
                <a:spcPts val="1600"/>
              </a:spcBef>
              <a:spcAft>
                <a:spcPts val="0"/>
              </a:spcAft>
              <a:buClr>
                <a:srgbClr val="FFFFFF"/>
              </a:buClr>
              <a:buSzPts val="1800"/>
              <a:buFont typeface="PT Serif"/>
              <a:buChar char="-"/>
            </a:pPr>
            <a:r>
              <a:rPr lang="en">
                <a:solidFill>
                  <a:srgbClr val="FFFFFF"/>
                </a:solidFill>
                <a:latin typeface="PT Serif"/>
                <a:ea typeface="PT Serif"/>
                <a:cs typeface="PT Serif"/>
                <a:sym typeface="PT Serif"/>
              </a:rPr>
              <a:t>Polynomial Trajectory Optimization</a:t>
            </a:r>
            <a:endParaRPr>
              <a:solidFill>
                <a:srgbClr val="FFFFFF"/>
              </a:solidFill>
              <a:latin typeface="PT Serif"/>
              <a:ea typeface="PT Serif"/>
              <a:cs typeface="PT Serif"/>
              <a:sym typeface="PT Serif"/>
            </a:endParaRPr>
          </a:p>
          <a:p>
            <a:pPr indent="0" lvl="0" marL="457200" marR="0" rtl="0" algn="l">
              <a:lnSpc>
                <a:spcPct val="115000"/>
              </a:lnSpc>
              <a:spcBef>
                <a:spcPts val="1600"/>
              </a:spcBef>
              <a:spcAft>
                <a:spcPts val="0"/>
              </a:spcAft>
              <a:buNone/>
            </a:pPr>
            <a:r>
              <a:t/>
            </a:r>
            <a:endParaRPr>
              <a:solidFill>
                <a:srgbClr val="FFFFFF"/>
              </a:solidFill>
              <a:latin typeface="PT Serif"/>
              <a:ea typeface="PT Serif"/>
              <a:cs typeface="PT Serif"/>
              <a:sym typeface="PT Serif"/>
            </a:endParaRPr>
          </a:p>
          <a:p>
            <a:pPr indent="-342900" lvl="0" marL="457200" marR="0" rtl="0" algn="l">
              <a:lnSpc>
                <a:spcPct val="115000"/>
              </a:lnSpc>
              <a:spcBef>
                <a:spcPts val="1600"/>
              </a:spcBef>
              <a:spcAft>
                <a:spcPts val="0"/>
              </a:spcAft>
              <a:buClr>
                <a:srgbClr val="FFFFFF"/>
              </a:buClr>
              <a:buSzPts val="1800"/>
              <a:buFont typeface="PT Serif"/>
              <a:buChar char="-"/>
            </a:pPr>
            <a:r>
              <a:rPr lang="en">
                <a:solidFill>
                  <a:srgbClr val="FFFFFF"/>
                </a:solidFill>
                <a:latin typeface="PT Serif"/>
                <a:ea typeface="PT Serif"/>
                <a:cs typeface="PT Serif"/>
                <a:sym typeface="PT Serif"/>
              </a:rPr>
              <a:t>Branch &amp; Bound technique for Polynomial Trajectory Optimization with Topology class constraint</a:t>
            </a:r>
            <a:endParaRPr>
              <a:solidFill>
                <a:srgbClr val="FFFFFF"/>
              </a:solidFill>
              <a:latin typeface="PT Serif"/>
              <a:ea typeface="PT Serif"/>
              <a:cs typeface="PT Serif"/>
              <a:sym typeface="PT Serif"/>
            </a:endParaRPr>
          </a:p>
          <a:p>
            <a:pPr indent="0" lvl="0" marL="0" rtl="0" algn="l">
              <a:spcBef>
                <a:spcPts val="1600"/>
              </a:spcBef>
              <a:spcAft>
                <a:spcPts val="1600"/>
              </a:spcAft>
              <a:buNone/>
            </a:pPr>
            <a:r>
              <a:t/>
            </a:r>
            <a:endParaRPr i="1">
              <a:solidFill>
                <a:srgbClr val="FFFF00"/>
              </a:solidFill>
              <a:latin typeface="PT Serif"/>
              <a:ea typeface="PT Serif"/>
              <a:cs typeface="PT Serif"/>
              <a:sym typeface="PT Serif"/>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28" name="Shape 328"/>
        <p:cNvGrpSpPr/>
        <p:nvPr/>
      </p:nvGrpSpPr>
      <p:grpSpPr>
        <a:xfrm>
          <a:off x="0" y="0"/>
          <a:ext cx="0" cy="0"/>
          <a:chOff x="0" y="0"/>
          <a:chExt cx="0" cy="0"/>
        </a:xfrm>
      </p:grpSpPr>
      <p:sp>
        <p:nvSpPr>
          <p:cNvPr id="329" name="Google Shape;329;p57"/>
          <p:cNvSpPr txBox="1"/>
          <p:nvPr>
            <p:ph type="title"/>
          </p:nvPr>
        </p:nvSpPr>
        <p:spPr>
          <a:xfrm>
            <a:off x="6900" y="-121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00"/>
                </a:solidFill>
                <a:latin typeface="PT Serif"/>
                <a:ea typeface="PT Serif"/>
                <a:cs typeface="PT Serif"/>
                <a:sym typeface="PT Serif"/>
              </a:rPr>
              <a:t>Algorithm</a:t>
            </a:r>
            <a:endParaRPr>
              <a:solidFill>
                <a:srgbClr val="FFFF00"/>
              </a:solidFill>
              <a:latin typeface="PT Serif"/>
              <a:ea typeface="PT Serif"/>
              <a:cs typeface="PT Serif"/>
              <a:sym typeface="PT Serif"/>
            </a:endParaRPr>
          </a:p>
        </p:txBody>
      </p:sp>
      <p:pic>
        <p:nvPicPr>
          <p:cNvPr id="330" name="Google Shape;330;p57"/>
          <p:cNvPicPr preferRelativeResize="0"/>
          <p:nvPr/>
        </p:nvPicPr>
        <p:blipFill rotWithShape="1">
          <a:blip r:embed="rId3">
            <a:alphaModFix/>
          </a:blip>
          <a:srcRect b="30853" l="0" r="0" t="0"/>
          <a:stretch/>
        </p:blipFill>
        <p:spPr>
          <a:xfrm>
            <a:off x="152400" y="712925"/>
            <a:ext cx="3552551" cy="4297176"/>
          </a:xfrm>
          <a:prstGeom prst="rect">
            <a:avLst/>
          </a:prstGeom>
          <a:noFill/>
          <a:ln>
            <a:noFill/>
          </a:ln>
        </p:spPr>
      </p:pic>
      <p:pic>
        <p:nvPicPr>
          <p:cNvPr id="331" name="Google Shape;331;p57"/>
          <p:cNvPicPr preferRelativeResize="0"/>
          <p:nvPr/>
        </p:nvPicPr>
        <p:blipFill rotWithShape="1">
          <a:blip r:embed="rId3">
            <a:alphaModFix/>
          </a:blip>
          <a:srcRect b="0" l="0" r="0" t="68841"/>
          <a:stretch/>
        </p:blipFill>
        <p:spPr>
          <a:xfrm>
            <a:off x="4807575" y="712925"/>
            <a:ext cx="3552551" cy="1936368"/>
          </a:xfrm>
          <a:prstGeom prst="rect">
            <a:avLst/>
          </a:prstGeom>
          <a:noFill/>
          <a:ln>
            <a:noFill/>
          </a:ln>
        </p:spPr>
      </p:pic>
      <p:sp>
        <p:nvSpPr>
          <p:cNvPr id="332" name="Google Shape;332;p57"/>
          <p:cNvSpPr/>
          <p:nvPr/>
        </p:nvSpPr>
        <p:spPr>
          <a:xfrm>
            <a:off x="4807550" y="1904300"/>
            <a:ext cx="3552600" cy="2037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57"/>
          <p:cNvSpPr/>
          <p:nvPr/>
        </p:nvSpPr>
        <p:spPr>
          <a:xfrm>
            <a:off x="4807550" y="2368050"/>
            <a:ext cx="3552600" cy="2037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37" name="Shape 337"/>
        <p:cNvGrpSpPr/>
        <p:nvPr/>
      </p:nvGrpSpPr>
      <p:grpSpPr>
        <a:xfrm>
          <a:off x="0" y="0"/>
          <a:ext cx="0" cy="0"/>
          <a:chOff x="0" y="0"/>
          <a:chExt cx="0" cy="0"/>
        </a:xfrm>
      </p:grpSpPr>
      <p:pic>
        <p:nvPicPr>
          <p:cNvPr id="338" name="Google Shape;338;p58"/>
          <p:cNvPicPr preferRelativeResize="0"/>
          <p:nvPr/>
        </p:nvPicPr>
        <p:blipFill>
          <a:blip r:embed="rId3">
            <a:alphaModFix/>
          </a:blip>
          <a:stretch>
            <a:fillRect/>
          </a:stretch>
        </p:blipFill>
        <p:spPr>
          <a:xfrm>
            <a:off x="152400" y="152400"/>
            <a:ext cx="5429250" cy="3848100"/>
          </a:xfrm>
          <a:prstGeom prst="rect">
            <a:avLst/>
          </a:prstGeom>
          <a:noFill/>
          <a:ln>
            <a:noFill/>
          </a:ln>
        </p:spPr>
      </p:pic>
      <p:pic>
        <p:nvPicPr>
          <p:cNvPr id="339" name="Google Shape;339;p58"/>
          <p:cNvPicPr preferRelativeResize="0"/>
          <p:nvPr/>
        </p:nvPicPr>
        <p:blipFill>
          <a:blip r:embed="rId4">
            <a:alphaModFix/>
          </a:blip>
          <a:stretch>
            <a:fillRect/>
          </a:stretch>
        </p:blipFill>
        <p:spPr>
          <a:xfrm>
            <a:off x="5734050" y="152400"/>
            <a:ext cx="3257550" cy="2308860"/>
          </a:xfrm>
          <a:prstGeom prst="rect">
            <a:avLst/>
          </a:prstGeom>
          <a:noFill/>
          <a:ln>
            <a:noFill/>
          </a:ln>
        </p:spPr>
      </p:pic>
      <p:pic>
        <p:nvPicPr>
          <p:cNvPr id="340" name="Google Shape;340;p58"/>
          <p:cNvPicPr preferRelativeResize="0"/>
          <p:nvPr/>
        </p:nvPicPr>
        <p:blipFill>
          <a:blip r:embed="rId5">
            <a:alphaModFix/>
          </a:blip>
          <a:stretch>
            <a:fillRect/>
          </a:stretch>
        </p:blipFill>
        <p:spPr>
          <a:xfrm>
            <a:off x="5734050" y="2613660"/>
            <a:ext cx="3257550" cy="230886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64" name="Shape 164"/>
        <p:cNvGrpSpPr/>
        <p:nvPr/>
      </p:nvGrpSpPr>
      <p:grpSpPr>
        <a:xfrm>
          <a:off x="0" y="0"/>
          <a:ext cx="0" cy="0"/>
          <a:chOff x="0" y="0"/>
          <a:chExt cx="0" cy="0"/>
        </a:xfrm>
      </p:grpSpPr>
      <p:sp>
        <p:nvSpPr>
          <p:cNvPr id="165" name="Google Shape;165;p40"/>
          <p:cNvSpPr txBox="1"/>
          <p:nvPr>
            <p:ph type="title"/>
          </p:nvPr>
        </p:nvSpPr>
        <p:spPr>
          <a:xfrm>
            <a:off x="6900" y="-121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00"/>
                </a:solidFill>
                <a:latin typeface="PT Serif"/>
                <a:ea typeface="PT Serif"/>
                <a:cs typeface="PT Serif"/>
                <a:sym typeface="PT Serif"/>
              </a:rPr>
              <a:t>Homotopy Equivalence for Trajectories</a:t>
            </a:r>
            <a:endParaRPr>
              <a:solidFill>
                <a:srgbClr val="FFFF00"/>
              </a:solidFill>
              <a:latin typeface="PT Serif"/>
              <a:ea typeface="PT Serif"/>
              <a:cs typeface="PT Serif"/>
              <a:sym typeface="PT Serif"/>
            </a:endParaRPr>
          </a:p>
        </p:txBody>
      </p:sp>
      <p:cxnSp>
        <p:nvCxnSpPr>
          <p:cNvPr id="166" name="Google Shape;166;p40"/>
          <p:cNvCxnSpPr/>
          <p:nvPr/>
        </p:nvCxnSpPr>
        <p:spPr>
          <a:xfrm flipH="1">
            <a:off x="4568850" y="1470032"/>
            <a:ext cx="6300" cy="2135700"/>
          </a:xfrm>
          <a:prstGeom prst="straightConnector1">
            <a:avLst/>
          </a:prstGeom>
          <a:noFill/>
          <a:ln cap="flat" cmpd="sng" w="38100">
            <a:solidFill>
              <a:srgbClr val="FFD966"/>
            </a:solidFill>
            <a:prstDash val="solid"/>
            <a:round/>
            <a:headEnd len="med" w="med" type="none"/>
            <a:tailEnd len="med" w="med" type="none"/>
          </a:ln>
        </p:spPr>
      </p:cxnSp>
      <p:cxnSp>
        <p:nvCxnSpPr>
          <p:cNvPr id="167" name="Google Shape;167;p40"/>
          <p:cNvCxnSpPr/>
          <p:nvPr/>
        </p:nvCxnSpPr>
        <p:spPr>
          <a:xfrm>
            <a:off x="42647" y="1461150"/>
            <a:ext cx="9062700" cy="8400"/>
          </a:xfrm>
          <a:prstGeom prst="straightConnector1">
            <a:avLst/>
          </a:prstGeom>
          <a:noFill/>
          <a:ln cap="flat" cmpd="sng" w="38100">
            <a:solidFill>
              <a:srgbClr val="FFD966"/>
            </a:solidFill>
            <a:prstDash val="solid"/>
            <a:round/>
            <a:headEnd len="med" w="med" type="none"/>
            <a:tailEnd len="med" w="med" type="none"/>
          </a:ln>
        </p:spPr>
      </p:cxnSp>
      <p:sp>
        <p:nvSpPr>
          <p:cNvPr id="168" name="Google Shape;168;p40"/>
          <p:cNvSpPr txBox="1"/>
          <p:nvPr>
            <p:ph idx="1" type="body"/>
          </p:nvPr>
        </p:nvSpPr>
        <p:spPr>
          <a:xfrm>
            <a:off x="6900" y="619075"/>
            <a:ext cx="8520600" cy="7584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FFFFFF"/>
              </a:buClr>
              <a:buSzPts val="1800"/>
              <a:buFont typeface="PT Serif"/>
              <a:buChar char="-"/>
            </a:pPr>
            <a:r>
              <a:rPr lang="en">
                <a:solidFill>
                  <a:srgbClr val="FFFFFF"/>
                </a:solidFill>
                <a:latin typeface="PT Serif"/>
                <a:ea typeface="PT Serif"/>
                <a:cs typeface="PT Serif"/>
                <a:sym typeface="PT Serif"/>
              </a:rPr>
              <a:t>Two trajectories are homotopic iff they can be smoothly deformed without intersecting an obstacle</a:t>
            </a:r>
            <a:endParaRPr>
              <a:latin typeface="PT Serif"/>
              <a:ea typeface="PT Serif"/>
              <a:cs typeface="PT Serif"/>
              <a:sym typeface="PT Serif"/>
            </a:endParaRPr>
          </a:p>
          <a:p>
            <a:pPr indent="0" lvl="0" marL="0" rtl="0" algn="l">
              <a:spcBef>
                <a:spcPts val="1600"/>
              </a:spcBef>
              <a:spcAft>
                <a:spcPts val="1600"/>
              </a:spcAft>
              <a:buNone/>
            </a:pPr>
            <a:r>
              <a:t/>
            </a:r>
            <a:endParaRPr i="1">
              <a:solidFill>
                <a:srgbClr val="FFFF00"/>
              </a:solidFill>
              <a:latin typeface="PT Serif"/>
              <a:ea typeface="PT Serif"/>
              <a:cs typeface="PT Serif"/>
              <a:sym typeface="PT Serif"/>
            </a:endParaRPr>
          </a:p>
        </p:txBody>
      </p:sp>
      <p:sp>
        <p:nvSpPr>
          <p:cNvPr id="169" name="Google Shape;169;p40"/>
          <p:cNvSpPr txBox="1"/>
          <p:nvPr>
            <p:ph idx="1" type="body"/>
          </p:nvPr>
        </p:nvSpPr>
        <p:spPr>
          <a:xfrm>
            <a:off x="42650" y="1461150"/>
            <a:ext cx="1022700" cy="429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FFFF00"/>
                </a:solidFill>
                <a:latin typeface="PT Serif"/>
                <a:ea typeface="PT Serif"/>
                <a:cs typeface="PT Serif"/>
                <a:sym typeface="PT Serif"/>
              </a:rPr>
              <a:t>In 2D</a:t>
            </a:r>
            <a:endParaRPr i="1">
              <a:solidFill>
                <a:srgbClr val="FFFF00"/>
              </a:solidFill>
              <a:latin typeface="PT Serif"/>
              <a:ea typeface="PT Serif"/>
              <a:cs typeface="PT Serif"/>
              <a:sym typeface="PT Serif"/>
            </a:endParaRPr>
          </a:p>
        </p:txBody>
      </p:sp>
      <p:sp>
        <p:nvSpPr>
          <p:cNvPr id="170" name="Google Shape;170;p40"/>
          <p:cNvSpPr txBox="1"/>
          <p:nvPr>
            <p:ph idx="1" type="body"/>
          </p:nvPr>
        </p:nvSpPr>
        <p:spPr>
          <a:xfrm>
            <a:off x="4568850" y="1461150"/>
            <a:ext cx="2436600" cy="429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FFFF00"/>
                </a:solidFill>
                <a:latin typeface="PT Serif"/>
                <a:ea typeface="PT Serif"/>
                <a:cs typeface="PT Serif"/>
                <a:sym typeface="PT Serif"/>
              </a:rPr>
              <a:t>In 3D and higher</a:t>
            </a:r>
            <a:endParaRPr i="1">
              <a:solidFill>
                <a:srgbClr val="FFFF00"/>
              </a:solidFill>
              <a:latin typeface="PT Serif"/>
              <a:ea typeface="PT Serif"/>
              <a:cs typeface="PT Serif"/>
              <a:sym typeface="PT Serif"/>
            </a:endParaRPr>
          </a:p>
        </p:txBody>
      </p:sp>
      <p:pic>
        <p:nvPicPr>
          <p:cNvPr id="171" name="Google Shape;171;p40"/>
          <p:cNvPicPr preferRelativeResize="0"/>
          <p:nvPr/>
        </p:nvPicPr>
        <p:blipFill>
          <a:blip r:embed="rId3">
            <a:alphaModFix/>
          </a:blip>
          <a:stretch>
            <a:fillRect/>
          </a:stretch>
        </p:blipFill>
        <p:spPr>
          <a:xfrm>
            <a:off x="4642525" y="2034550"/>
            <a:ext cx="1880300" cy="1249750"/>
          </a:xfrm>
          <a:prstGeom prst="rect">
            <a:avLst/>
          </a:prstGeom>
          <a:noFill/>
          <a:ln>
            <a:noFill/>
          </a:ln>
        </p:spPr>
      </p:pic>
      <p:pic>
        <p:nvPicPr>
          <p:cNvPr id="172" name="Google Shape;172;p40"/>
          <p:cNvPicPr preferRelativeResize="0"/>
          <p:nvPr/>
        </p:nvPicPr>
        <p:blipFill rotWithShape="1">
          <a:blip r:embed="rId4">
            <a:alphaModFix/>
          </a:blip>
          <a:srcRect b="3681" l="1644" r="64802" t="3113"/>
          <a:stretch/>
        </p:blipFill>
        <p:spPr>
          <a:xfrm>
            <a:off x="6590200" y="1553225"/>
            <a:ext cx="1216053" cy="1311425"/>
          </a:xfrm>
          <a:prstGeom prst="rect">
            <a:avLst/>
          </a:prstGeom>
          <a:noFill/>
          <a:ln>
            <a:noFill/>
          </a:ln>
        </p:spPr>
      </p:pic>
      <p:pic>
        <p:nvPicPr>
          <p:cNvPr id="173" name="Google Shape;173;p40"/>
          <p:cNvPicPr preferRelativeResize="0"/>
          <p:nvPr/>
        </p:nvPicPr>
        <p:blipFill rotWithShape="1">
          <a:blip r:embed="rId4">
            <a:alphaModFix/>
          </a:blip>
          <a:srcRect b="3681" l="62147" r="0" t="3113"/>
          <a:stretch/>
        </p:blipFill>
        <p:spPr>
          <a:xfrm>
            <a:off x="7806249" y="2217775"/>
            <a:ext cx="1371824" cy="1311425"/>
          </a:xfrm>
          <a:prstGeom prst="rect">
            <a:avLst/>
          </a:prstGeom>
          <a:noFill/>
          <a:ln>
            <a:noFill/>
          </a:ln>
        </p:spPr>
      </p:pic>
      <p:pic>
        <p:nvPicPr>
          <p:cNvPr id="174" name="Google Shape;174;p40"/>
          <p:cNvPicPr preferRelativeResize="0"/>
          <p:nvPr/>
        </p:nvPicPr>
        <p:blipFill>
          <a:blip r:embed="rId5">
            <a:alphaModFix/>
          </a:blip>
          <a:stretch>
            <a:fillRect/>
          </a:stretch>
        </p:blipFill>
        <p:spPr>
          <a:xfrm>
            <a:off x="1719350" y="1553225"/>
            <a:ext cx="1991967" cy="1983776"/>
          </a:xfrm>
          <a:prstGeom prst="rect">
            <a:avLst/>
          </a:prstGeom>
          <a:noFill/>
          <a:ln>
            <a:noFill/>
          </a:ln>
        </p:spPr>
      </p:pic>
      <p:sp>
        <p:nvSpPr>
          <p:cNvPr id="175" name="Google Shape;175;p40"/>
          <p:cNvSpPr txBox="1"/>
          <p:nvPr>
            <p:ph idx="1" type="body"/>
          </p:nvPr>
        </p:nvSpPr>
        <p:spPr>
          <a:xfrm>
            <a:off x="4815625" y="3318916"/>
            <a:ext cx="2244300" cy="286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400">
                <a:solidFill>
                  <a:srgbClr val="999999"/>
                </a:solidFill>
                <a:latin typeface="PT Serif"/>
                <a:ea typeface="PT Serif"/>
                <a:cs typeface="PT Serif"/>
                <a:sym typeface="PT Serif"/>
              </a:rPr>
              <a:t>[Bhattacharya et al, 2012]</a:t>
            </a:r>
            <a:endParaRPr i="1" sz="1400">
              <a:solidFill>
                <a:srgbClr val="999999"/>
              </a:solidFill>
              <a:latin typeface="PT Serif"/>
              <a:ea typeface="PT Serif"/>
              <a:cs typeface="PT Serif"/>
              <a:sym typeface="PT Serif"/>
            </a:endParaRPr>
          </a:p>
        </p:txBody>
      </p:sp>
      <p:sp>
        <p:nvSpPr>
          <p:cNvPr id="176" name="Google Shape;176;p40"/>
          <p:cNvSpPr txBox="1"/>
          <p:nvPr>
            <p:ph idx="1" type="body"/>
          </p:nvPr>
        </p:nvSpPr>
        <p:spPr>
          <a:xfrm>
            <a:off x="7775450" y="1090675"/>
            <a:ext cx="1555800" cy="286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400">
                <a:solidFill>
                  <a:srgbClr val="999999"/>
                </a:solidFill>
                <a:latin typeface="PT Serif"/>
                <a:ea typeface="PT Serif"/>
                <a:cs typeface="PT Serif"/>
                <a:sym typeface="PT Serif"/>
              </a:rPr>
              <a:t>[Bredon, 1993]</a:t>
            </a:r>
            <a:endParaRPr i="1" sz="1400">
              <a:solidFill>
                <a:srgbClr val="999999"/>
              </a:solidFill>
              <a:latin typeface="PT Serif"/>
              <a:ea typeface="PT Serif"/>
              <a:cs typeface="PT Serif"/>
              <a:sym typeface="PT Serif"/>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80" name="Shape 180"/>
        <p:cNvGrpSpPr/>
        <p:nvPr/>
      </p:nvGrpSpPr>
      <p:grpSpPr>
        <a:xfrm>
          <a:off x="0" y="0"/>
          <a:ext cx="0" cy="0"/>
          <a:chOff x="0" y="0"/>
          <a:chExt cx="0" cy="0"/>
        </a:xfrm>
      </p:grpSpPr>
      <p:sp>
        <p:nvSpPr>
          <p:cNvPr id="181" name="Google Shape;181;p41"/>
          <p:cNvSpPr txBox="1"/>
          <p:nvPr>
            <p:ph type="title"/>
          </p:nvPr>
        </p:nvSpPr>
        <p:spPr>
          <a:xfrm>
            <a:off x="6900" y="-121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00"/>
                </a:solidFill>
                <a:latin typeface="PT Serif"/>
                <a:ea typeface="PT Serif"/>
                <a:cs typeface="PT Serif"/>
                <a:sym typeface="PT Serif"/>
              </a:rPr>
              <a:t>Homotopy Equivalence for Trajectories</a:t>
            </a:r>
            <a:endParaRPr>
              <a:solidFill>
                <a:srgbClr val="FFFF00"/>
              </a:solidFill>
              <a:latin typeface="PT Serif"/>
              <a:ea typeface="PT Serif"/>
              <a:cs typeface="PT Serif"/>
              <a:sym typeface="PT Serif"/>
            </a:endParaRPr>
          </a:p>
        </p:txBody>
      </p:sp>
      <p:cxnSp>
        <p:nvCxnSpPr>
          <p:cNvPr id="182" name="Google Shape;182;p41"/>
          <p:cNvCxnSpPr/>
          <p:nvPr/>
        </p:nvCxnSpPr>
        <p:spPr>
          <a:xfrm flipH="1">
            <a:off x="4568850" y="1470032"/>
            <a:ext cx="6300" cy="2135700"/>
          </a:xfrm>
          <a:prstGeom prst="straightConnector1">
            <a:avLst/>
          </a:prstGeom>
          <a:noFill/>
          <a:ln cap="flat" cmpd="sng" w="38100">
            <a:solidFill>
              <a:srgbClr val="FFD966"/>
            </a:solidFill>
            <a:prstDash val="solid"/>
            <a:round/>
            <a:headEnd len="med" w="med" type="none"/>
            <a:tailEnd len="med" w="med" type="none"/>
          </a:ln>
        </p:spPr>
      </p:cxnSp>
      <p:cxnSp>
        <p:nvCxnSpPr>
          <p:cNvPr id="183" name="Google Shape;183;p41"/>
          <p:cNvCxnSpPr/>
          <p:nvPr/>
        </p:nvCxnSpPr>
        <p:spPr>
          <a:xfrm>
            <a:off x="42647" y="1461150"/>
            <a:ext cx="9062700" cy="8400"/>
          </a:xfrm>
          <a:prstGeom prst="straightConnector1">
            <a:avLst/>
          </a:prstGeom>
          <a:noFill/>
          <a:ln cap="flat" cmpd="sng" w="38100">
            <a:solidFill>
              <a:srgbClr val="FFD966"/>
            </a:solidFill>
            <a:prstDash val="solid"/>
            <a:round/>
            <a:headEnd len="med" w="med" type="none"/>
            <a:tailEnd len="med" w="med" type="none"/>
          </a:ln>
        </p:spPr>
      </p:cxnSp>
      <p:sp>
        <p:nvSpPr>
          <p:cNvPr id="184" name="Google Shape;184;p41"/>
          <p:cNvSpPr txBox="1"/>
          <p:nvPr>
            <p:ph idx="1" type="body"/>
          </p:nvPr>
        </p:nvSpPr>
        <p:spPr>
          <a:xfrm>
            <a:off x="6900" y="619075"/>
            <a:ext cx="8520600" cy="7584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FFFFFF"/>
              </a:buClr>
              <a:buSzPts val="1800"/>
              <a:buFont typeface="PT Serif"/>
              <a:buChar char="-"/>
            </a:pPr>
            <a:r>
              <a:rPr lang="en">
                <a:solidFill>
                  <a:srgbClr val="FFFFFF"/>
                </a:solidFill>
                <a:latin typeface="PT Serif"/>
                <a:ea typeface="PT Serif"/>
                <a:cs typeface="PT Serif"/>
                <a:sym typeface="PT Serif"/>
              </a:rPr>
              <a:t>Two trajectories are homotopic iff they can be smoothly deformed without intersecting an obstacle</a:t>
            </a:r>
            <a:endParaRPr>
              <a:latin typeface="PT Serif"/>
              <a:ea typeface="PT Serif"/>
              <a:cs typeface="PT Serif"/>
              <a:sym typeface="PT Serif"/>
            </a:endParaRPr>
          </a:p>
          <a:p>
            <a:pPr indent="0" lvl="0" marL="0" rtl="0" algn="l">
              <a:spcBef>
                <a:spcPts val="1600"/>
              </a:spcBef>
              <a:spcAft>
                <a:spcPts val="1600"/>
              </a:spcAft>
              <a:buNone/>
            </a:pPr>
            <a:r>
              <a:t/>
            </a:r>
            <a:endParaRPr i="1">
              <a:solidFill>
                <a:srgbClr val="FFFF00"/>
              </a:solidFill>
              <a:latin typeface="PT Serif"/>
              <a:ea typeface="PT Serif"/>
              <a:cs typeface="PT Serif"/>
              <a:sym typeface="PT Serif"/>
            </a:endParaRPr>
          </a:p>
        </p:txBody>
      </p:sp>
      <p:sp>
        <p:nvSpPr>
          <p:cNvPr id="185" name="Google Shape;185;p41"/>
          <p:cNvSpPr txBox="1"/>
          <p:nvPr>
            <p:ph idx="1" type="body"/>
          </p:nvPr>
        </p:nvSpPr>
        <p:spPr>
          <a:xfrm>
            <a:off x="42650" y="1461150"/>
            <a:ext cx="1022700" cy="429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FFFF00"/>
                </a:solidFill>
                <a:latin typeface="PT Serif"/>
                <a:ea typeface="PT Serif"/>
                <a:cs typeface="PT Serif"/>
                <a:sym typeface="PT Serif"/>
              </a:rPr>
              <a:t>In 2D</a:t>
            </a:r>
            <a:endParaRPr i="1">
              <a:solidFill>
                <a:srgbClr val="FFFF00"/>
              </a:solidFill>
              <a:latin typeface="PT Serif"/>
              <a:ea typeface="PT Serif"/>
              <a:cs typeface="PT Serif"/>
              <a:sym typeface="PT Serif"/>
            </a:endParaRPr>
          </a:p>
        </p:txBody>
      </p:sp>
      <p:sp>
        <p:nvSpPr>
          <p:cNvPr id="186" name="Google Shape;186;p41"/>
          <p:cNvSpPr txBox="1"/>
          <p:nvPr>
            <p:ph idx="1" type="body"/>
          </p:nvPr>
        </p:nvSpPr>
        <p:spPr>
          <a:xfrm>
            <a:off x="4568850" y="1461150"/>
            <a:ext cx="2436600" cy="429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FFFF00"/>
                </a:solidFill>
                <a:latin typeface="PT Serif"/>
                <a:ea typeface="PT Serif"/>
                <a:cs typeface="PT Serif"/>
                <a:sym typeface="PT Serif"/>
              </a:rPr>
              <a:t>In 3D and higher</a:t>
            </a:r>
            <a:endParaRPr i="1">
              <a:solidFill>
                <a:srgbClr val="FFFF00"/>
              </a:solidFill>
              <a:latin typeface="PT Serif"/>
              <a:ea typeface="PT Serif"/>
              <a:cs typeface="PT Serif"/>
              <a:sym typeface="PT Serif"/>
            </a:endParaRPr>
          </a:p>
        </p:txBody>
      </p:sp>
      <p:pic>
        <p:nvPicPr>
          <p:cNvPr id="187" name="Google Shape;187;p41"/>
          <p:cNvPicPr preferRelativeResize="0"/>
          <p:nvPr/>
        </p:nvPicPr>
        <p:blipFill>
          <a:blip r:embed="rId3">
            <a:alphaModFix/>
          </a:blip>
          <a:stretch>
            <a:fillRect/>
          </a:stretch>
        </p:blipFill>
        <p:spPr>
          <a:xfrm>
            <a:off x="4642525" y="2034550"/>
            <a:ext cx="1880300" cy="1249750"/>
          </a:xfrm>
          <a:prstGeom prst="rect">
            <a:avLst/>
          </a:prstGeom>
          <a:noFill/>
          <a:ln>
            <a:noFill/>
          </a:ln>
        </p:spPr>
      </p:pic>
      <p:pic>
        <p:nvPicPr>
          <p:cNvPr id="188" name="Google Shape;188;p41"/>
          <p:cNvPicPr preferRelativeResize="0"/>
          <p:nvPr/>
        </p:nvPicPr>
        <p:blipFill rotWithShape="1">
          <a:blip r:embed="rId4">
            <a:alphaModFix/>
          </a:blip>
          <a:srcRect b="3681" l="1644" r="64802" t="3113"/>
          <a:stretch/>
        </p:blipFill>
        <p:spPr>
          <a:xfrm>
            <a:off x="6590200" y="1553225"/>
            <a:ext cx="1216053" cy="1311425"/>
          </a:xfrm>
          <a:prstGeom prst="rect">
            <a:avLst/>
          </a:prstGeom>
          <a:noFill/>
          <a:ln>
            <a:noFill/>
          </a:ln>
        </p:spPr>
      </p:pic>
      <p:pic>
        <p:nvPicPr>
          <p:cNvPr id="189" name="Google Shape;189;p41"/>
          <p:cNvPicPr preferRelativeResize="0"/>
          <p:nvPr/>
        </p:nvPicPr>
        <p:blipFill rotWithShape="1">
          <a:blip r:embed="rId4">
            <a:alphaModFix/>
          </a:blip>
          <a:srcRect b="3681" l="62147" r="0" t="3113"/>
          <a:stretch/>
        </p:blipFill>
        <p:spPr>
          <a:xfrm>
            <a:off x="7806249" y="2217775"/>
            <a:ext cx="1371824" cy="1311425"/>
          </a:xfrm>
          <a:prstGeom prst="rect">
            <a:avLst/>
          </a:prstGeom>
          <a:noFill/>
          <a:ln>
            <a:noFill/>
          </a:ln>
        </p:spPr>
      </p:pic>
      <p:sp>
        <p:nvSpPr>
          <p:cNvPr id="190" name="Google Shape;190;p41"/>
          <p:cNvSpPr txBox="1"/>
          <p:nvPr>
            <p:ph idx="1" type="body"/>
          </p:nvPr>
        </p:nvSpPr>
        <p:spPr>
          <a:xfrm>
            <a:off x="4815625" y="3318916"/>
            <a:ext cx="2244300" cy="286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400">
                <a:solidFill>
                  <a:srgbClr val="999999"/>
                </a:solidFill>
                <a:latin typeface="PT Serif"/>
                <a:ea typeface="PT Serif"/>
                <a:cs typeface="PT Serif"/>
                <a:sym typeface="PT Serif"/>
              </a:rPr>
              <a:t>[Bhattacharya et al, 2012]</a:t>
            </a:r>
            <a:endParaRPr i="1" sz="1400">
              <a:solidFill>
                <a:srgbClr val="999999"/>
              </a:solidFill>
              <a:latin typeface="PT Serif"/>
              <a:ea typeface="PT Serif"/>
              <a:cs typeface="PT Serif"/>
              <a:sym typeface="PT Serif"/>
            </a:endParaRPr>
          </a:p>
        </p:txBody>
      </p:sp>
      <p:pic>
        <p:nvPicPr>
          <p:cNvPr id="191" name="Google Shape;191;p41"/>
          <p:cNvPicPr preferRelativeResize="0"/>
          <p:nvPr/>
        </p:nvPicPr>
        <p:blipFill>
          <a:blip r:embed="rId5">
            <a:alphaModFix/>
          </a:blip>
          <a:stretch>
            <a:fillRect/>
          </a:stretch>
        </p:blipFill>
        <p:spPr>
          <a:xfrm>
            <a:off x="1719350" y="1553225"/>
            <a:ext cx="1991967" cy="1983776"/>
          </a:xfrm>
          <a:prstGeom prst="rect">
            <a:avLst/>
          </a:prstGeom>
          <a:noFill/>
          <a:ln>
            <a:noFill/>
          </a:ln>
        </p:spPr>
      </p:pic>
      <p:sp>
        <p:nvSpPr>
          <p:cNvPr id="192" name="Google Shape;192;p41"/>
          <p:cNvSpPr txBox="1"/>
          <p:nvPr>
            <p:ph idx="1" type="body"/>
          </p:nvPr>
        </p:nvSpPr>
        <p:spPr>
          <a:xfrm>
            <a:off x="0" y="3586550"/>
            <a:ext cx="2049000" cy="429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FFFF00"/>
                </a:solidFill>
                <a:latin typeface="PT Serif"/>
                <a:ea typeface="PT Serif"/>
                <a:cs typeface="PT Serif"/>
                <a:sym typeface="PT Serif"/>
              </a:rPr>
              <a:t>Why bother?</a:t>
            </a:r>
            <a:endParaRPr i="1">
              <a:solidFill>
                <a:srgbClr val="FFFF00"/>
              </a:solidFill>
              <a:latin typeface="PT Serif"/>
              <a:ea typeface="PT Serif"/>
              <a:cs typeface="PT Serif"/>
              <a:sym typeface="PT Serif"/>
            </a:endParaRPr>
          </a:p>
        </p:txBody>
      </p:sp>
      <p:sp>
        <p:nvSpPr>
          <p:cNvPr id="193" name="Google Shape;193;p41"/>
          <p:cNvSpPr txBox="1"/>
          <p:nvPr>
            <p:ph idx="1" type="body"/>
          </p:nvPr>
        </p:nvSpPr>
        <p:spPr>
          <a:xfrm>
            <a:off x="6900" y="3971875"/>
            <a:ext cx="8520600" cy="7584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FFFFFF"/>
              </a:buClr>
              <a:buSzPts val="1800"/>
              <a:buFont typeface="PT Serif"/>
              <a:buChar char="-"/>
            </a:pPr>
            <a:r>
              <a:rPr lang="en">
                <a:solidFill>
                  <a:srgbClr val="FFFFFF"/>
                </a:solidFill>
                <a:latin typeface="PT Serif"/>
                <a:ea typeface="PT Serif"/>
                <a:cs typeface="PT Serif"/>
                <a:sym typeface="PT Serif"/>
              </a:rPr>
              <a:t>An architecture for optimal motion planning</a:t>
            </a:r>
            <a:endParaRPr>
              <a:solidFill>
                <a:srgbClr val="FFFFFF"/>
              </a:solidFill>
              <a:latin typeface="PT Serif"/>
              <a:ea typeface="PT Serif"/>
              <a:cs typeface="PT Serif"/>
              <a:sym typeface="PT Serif"/>
            </a:endParaRPr>
          </a:p>
          <a:p>
            <a:pPr indent="-342900" lvl="0" marL="457200" marR="0" rtl="0" algn="l">
              <a:lnSpc>
                <a:spcPct val="115000"/>
              </a:lnSpc>
              <a:spcBef>
                <a:spcPts val="0"/>
              </a:spcBef>
              <a:spcAft>
                <a:spcPts val="0"/>
              </a:spcAft>
              <a:buClr>
                <a:srgbClr val="FFFFFF"/>
              </a:buClr>
              <a:buSzPts val="1800"/>
              <a:buFont typeface="PT Serif"/>
              <a:buChar char="-"/>
            </a:pPr>
            <a:r>
              <a:rPr lang="en">
                <a:solidFill>
                  <a:srgbClr val="FFFFFF"/>
                </a:solidFill>
                <a:latin typeface="PT Serif"/>
                <a:ea typeface="PT Serif"/>
                <a:cs typeface="PT Serif"/>
                <a:sym typeface="PT Serif"/>
              </a:rPr>
              <a:t>Decide how to grasp an object in a cluttered scene</a:t>
            </a:r>
            <a:endParaRPr>
              <a:solidFill>
                <a:srgbClr val="FFFFFF"/>
              </a:solidFill>
              <a:latin typeface="PT Serif"/>
              <a:ea typeface="PT Serif"/>
              <a:cs typeface="PT Serif"/>
              <a:sym typeface="PT Serif"/>
            </a:endParaRPr>
          </a:p>
          <a:p>
            <a:pPr indent="-342900" lvl="0" marL="457200" marR="0" rtl="0" algn="l">
              <a:lnSpc>
                <a:spcPct val="115000"/>
              </a:lnSpc>
              <a:spcBef>
                <a:spcPts val="0"/>
              </a:spcBef>
              <a:spcAft>
                <a:spcPts val="0"/>
              </a:spcAft>
              <a:buClr>
                <a:srgbClr val="FFFFFF"/>
              </a:buClr>
              <a:buSzPts val="1800"/>
              <a:buFont typeface="PT Serif"/>
              <a:buChar char="-"/>
            </a:pPr>
            <a:r>
              <a:rPr lang="en">
                <a:solidFill>
                  <a:srgbClr val="FFFFFF"/>
                </a:solidFill>
                <a:latin typeface="PT Serif"/>
                <a:ea typeface="PT Serif"/>
                <a:cs typeface="PT Serif"/>
                <a:sym typeface="PT Serif"/>
              </a:rPr>
              <a:t>Stay in line of sight for multi-robot systems</a:t>
            </a:r>
            <a:endParaRPr>
              <a:solidFill>
                <a:srgbClr val="FFFFFF"/>
              </a:solidFill>
              <a:latin typeface="PT Serif"/>
              <a:ea typeface="PT Serif"/>
              <a:cs typeface="PT Serif"/>
              <a:sym typeface="PT Serif"/>
            </a:endParaRPr>
          </a:p>
          <a:p>
            <a:pPr indent="0" lvl="0" marL="0" rtl="0" algn="l">
              <a:spcBef>
                <a:spcPts val="1600"/>
              </a:spcBef>
              <a:spcAft>
                <a:spcPts val="1600"/>
              </a:spcAft>
              <a:buNone/>
            </a:pPr>
            <a:r>
              <a:t/>
            </a:r>
            <a:endParaRPr i="1">
              <a:solidFill>
                <a:srgbClr val="FFFF00"/>
              </a:solidFill>
              <a:latin typeface="PT Serif"/>
              <a:ea typeface="PT Serif"/>
              <a:cs typeface="PT Serif"/>
              <a:sym typeface="PT Serif"/>
            </a:endParaRPr>
          </a:p>
        </p:txBody>
      </p:sp>
      <p:sp>
        <p:nvSpPr>
          <p:cNvPr id="194" name="Google Shape;194;p41"/>
          <p:cNvSpPr txBox="1"/>
          <p:nvPr>
            <p:ph idx="1" type="body"/>
          </p:nvPr>
        </p:nvSpPr>
        <p:spPr>
          <a:xfrm>
            <a:off x="7775450" y="1090675"/>
            <a:ext cx="1555800" cy="286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400">
                <a:solidFill>
                  <a:srgbClr val="999999"/>
                </a:solidFill>
                <a:latin typeface="PT Serif"/>
                <a:ea typeface="PT Serif"/>
                <a:cs typeface="PT Serif"/>
                <a:sym typeface="PT Serif"/>
              </a:rPr>
              <a:t>[Bredon, 1993]</a:t>
            </a:r>
            <a:endParaRPr i="1" sz="1400">
              <a:solidFill>
                <a:srgbClr val="999999"/>
              </a:solidFill>
              <a:latin typeface="PT Serif"/>
              <a:ea typeface="PT Serif"/>
              <a:cs typeface="PT Serif"/>
              <a:sym typeface="PT Serif"/>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198" name="Shape 198"/>
        <p:cNvGrpSpPr/>
        <p:nvPr/>
      </p:nvGrpSpPr>
      <p:grpSpPr>
        <a:xfrm>
          <a:off x="0" y="0"/>
          <a:ext cx="0" cy="0"/>
          <a:chOff x="0" y="0"/>
          <a:chExt cx="0" cy="0"/>
        </a:xfrm>
      </p:grpSpPr>
      <p:sp>
        <p:nvSpPr>
          <p:cNvPr id="199" name="Google Shape;199;p42"/>
          <p:cNvSpPr txBox="1"/>
          <p:nvPr>
            <p:ph type="title"/>
          </p:nvPr>
        </p:nvSpPr>
        <p:spPr>
          <a:xfrm>
            <a:off x="6900" y="-121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00"/>
                </a:solidFill>
                <a:latin typeface="PT Serif"/>
                <a:ea typeface="PT Serif"/>
                <a:cs typeface="PT Serif"/>
                <a:sym typeface="PT Serif"/>
              </a:rPr>
              <a:t>Polynomial Trajectory Optimization</a:t>
            </a:r>
            <a:endParaRPr>
              <a:solidFill>
                <a:srgbClr val="FFFF00"/>
              </a:solidFill>
              <a:latin typeface="PT Serif"/>
              <a:ea typeface="PT Serif"/>
              <a:cs typeface="PT Serif"/>
              <a:sym typeface="PT Serif"/>
            </a:endParaRPr>
          </a:p>
        </p:txBody>
      </p:sp>
      <p:sp>
        <p:nvSpPr>
          <p:cNvPr id="200" name="Google Shape;200;p42"/>
          <p:cNvSpPr txBox="1"/>
          <p:nvPr>
            <p:ph idx="1" type="body"/>
          </p:nvPr>
        </p:nvSpPr>
        <p:spPr>
          <a:xfrm>
            <a:off x="6900" y="619075"/>
            <a:ext cx="5655300" cy="35541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FFFFFF"/>
              </a:buClr>
              <a:buSzPts val="1800"/>
              <a:buFont typeface="PT Serif"/>
              <a:buChar char="-"/>
            </a:pPr>
            <a:r>
              <a:rPr lang="en">
                <a:solidFill>
                  <a:srgbClr val="FFFFFF"/>
                </a:solidFill>
                <a:latin typeface="PT Serif"/>
                <a:ea typeface="PT Serif"/>
                <a:cs typeface="PT Serif"/>
                <a:sym typeface="PT Serif"/>
              </a:rPr>
              <a:t>Jointly optimizing several polynomials satisfying </a:t>
            </a:r>
            <a:endParaRPr>
              <a:solidFill>
                <a:srgbClr val="FFFFFF"/>
              </a:solidFill>
              <a:latin typeface="PT Serif"/>
              <a:ea typeface="PT Serif"/>
              <a:cs typeface="PT Serif"/>
              <a:sym typeface="PT Serif"/>
            </a:endParaRPr>
          </a:p>
          <a:p>
            <a:pPr indent="-317500" lvl="1" marL="914400" marR="0" rtl="0" algn="l">
              <a:lnSpc>
                <a:spcPct val="115000"/>
              </a:lnSpc>
              <a:spcBef>
                <a:spcPts val="0"/>
              </a:spcBef>
              <a:spcAft>
                <a:spcPts val="0"/>
              </a:spcAft>
              <a:buClr>
                <a:srgbClr val="FFFFFF"/>
              </a:buClr>
              <a:buSzPts val="1400"/>
              <a:buFont typeface="PT Serif"/>
              <a:buChar char="-"/>
            </a:pPr>
            <a:r>
              <a:rPr lang="en">
                <a:solidFill>
                  <a:srgbClr val="FFFFFF"/>
                </a:solidFill>
                <a:latin typeface="PT Serif"/>
                <a:ea typeface="PT Serif"/>
                <a:cs typeface="PT Serif"/>
                <a:sym typeface="PT Serif"/>
              </a:rPr>
              <a:t>Endpoint dynamic constraints</a:t>
            </a:r>
            <a:endParaRPr>
              <a:solidFill>
                <a:srgbClr val="FFFFFF"/>
              </a:solidFill>
              <a:latin typeface="PT Serif"/>
              <a:ea typeface="PT Serif"/>
              <a:cs typeface="PT Serif"/>
              <a:sym typeface="PT Serif"/>
            </a:endParaRPr>
          </a:p>
          <a:p>
            <a:pPr indent="-317500" lvl="1" marL="914400" marR="0" rtl="0" algn="l">
              <a:lnSpc>
                <a:spcPct val="115000"/>
              </a:lnSpc>
              <a:spcBef>
                <a:spcPts val="0"/>
              </a:spcBef>
              <a:spcAft>
                <a:spcPts val="0"/>
              </a:spcAft>
              <a:buClr>
                <a:srgbClr val="FFFFFF"/>
              </a:buClr>
              <a:buSzPts val="1400"/>
              <a:buFont typeface="PT Serif"/>
              <a:buChar char="-"/>
            </a:pPr>
            <a:r>
              <a:rPr lang="en">
                <a:solidFill>
                  <a:srgbClr val="FFFFFF"/>
                </a:solidFill>
                <a:latin typeface="PT Serif"/>
                <a:ea typeface="PT Serif"/>
                <a:cs typeface="PT Serif"/>
                <a:sym typeface="PT Serif"/>
              </a:rPr>
              <a:t>Higher order smoothness and continuity constraints</a:t>
            </a:r>
            <a:endParaRPr>
              <a:solidFill>
                <a:srgbClr val="FFFFFF"/>
              </a:solidFill>
              <a:latin typeface="PT Serif"/>
              <a:ea typeface="PT Serif"/>
              <a:cs typeface="PT Serif"/>
              <a:sym typeface="PT Serif"/>
            </a:endParaRPr>
          </a:p>
          <a:p>
            <a:pPr indent="0" lvl="0" marL="0" marR="0" rtl="0" algn="l">
              <a:lnSpc>
                <a:spcPct val="115000"/>
              </a:lnSpc>
              <a:spcBef>
                <a:spcPts val="1600"/>
              </a:spcBef>
              <a:spcAft>
                <a:spcPts val="0"/>
              </a:spcAft>
              <a:buNone/>
            </a:pPr>
            <a:r>
              <a:t/>
            </a:r>
            <a:endParaRPr>
              <a:solidFill>
                <a:srgbClr val="FFFFFF"/>
              </a:solidFill>
              <a:latin typeface="PT Serif"/>
              <a:ea typeface="PT Serif"/>
              <a:cs typeface="PT Serif"/>
              <a:sym typeface="PT Serif"/>
            </a:endParaRPr>
          </a:p>
          <a:p>
            <a:pPr indent="-342900" lvl="0" marL="457200" marR="0" rtl="0" algn="l">
              <a:lnSpc>
                <a:spcPct val="115000"/>
              </a:lnSpc>
              <a:spcBef>
                <a:spcPts val="1600"/>
              </a:spcBef>
              <a:spcAft>
                <a:spcPts val="0"/>
              </a:spcAft>
              <a:buClr>
                <a:srgbClr val="FFFFFF"/>
              </a:buClr>
              <a:buSzPts val="1800"/>
              <a:buFont typeface="PT Serif"/>
              <a:buChar char="-"/>
            </a:pPr>
            <a:r>
              <a:rPr lang="en">
                <a:solidFill>
                  <a:srgbClr val="FFFFFF"/>
                </a:solidFill>
                <a:latin typeface="PT Serif"/>
                <a:ea typeface="PT Serif"/>
                <a:cs typeface="PT Serif"/>
                <a:sym typeface="PT Serif"/>
              </a:rPr>
              <a:t>Satisfying homotopy class constraint is hard</a:t>
            </a:r>
            <a:endParaRPr>
              <a:solidFill>
                <a:srgbClr val="FFFFFF"/>
              </a:solidFill>
              <a:latin typeface="PT Serif"/>
              <a:ea typeface="PT Serif"/>
              <a:cs typeface="PT Serif"/>
              <a:sym typeface="PT Serif"/>
            </a:endParaRPr>
          </a:p>
          <a:p>
            <a:pPr indent="0" lvl="0" marL="0" marR="0" rtl="0" algn="l">
              <a:lnSpc>
                <a:spcPct val="115000"/>
              </a:lnSpc>
              <a:spcBef>
                <a:spcPts val="1600"/>
              </a:spcBef>
              <a:spcAft>
                <a:spcPts val="0"/>
              </a:spcAft>
              <a:buNone/>
            </a:pPr>
            <a:r>
              <a:t/>
            </a:r>
            <a:endParaRPr>
              <a:solidFill>
                <a:srgbClr val="FFFFFF"/>
              </a:solidFill>
              <a:latin typeface="PT Serif"/>
              <a:ea typeface="PT Serif"/>
              <a:cs typeface="PT Serif"/>
              <a:sym typeface="PT Serif"/>
            </a:endParaRPr>
          </a:p>
          <a:p>
            <a:pPr indent="-342900" lvl="0" marL="457200" marR="0" rtl="0" algn="l">
              <a:lnSpc>
                <a:spcPct val="115000"/>
              </a:lnSpc>
              <a:spcBef>
                <a:spcPts val="1600"/>
              </a:spcBef>
              <a:spcAft>
                <a:spcPts val="0"/>
              </a:spcAft>
              <a:buClr>
                <a:srgbClr val="FFFFFF"/>
              </a:buClr>
              <a:buSzPts val="1800"/>
              <a:buFont typeface="PT Serif"/>
              <a:buChar char="-"/>
            </a:pPr>
            <a:r>
              <a:rPr lang="en">
                <a:solidFill>
                  <a:srgbClr val="FFFFFF"/>
                </a:solidFill>
                <a:latin typeface="PT Serif"/>
                <a:ea typeface="PT Serif"/>
                <a:cs typeface="PT Serif"/>
                <a:sym typeface="PT Serif"/>
              </a:rPr>
              <a:t>Optimization scales inversely with the number of knot points</a:t>
            </a:r>
            <a:endParaRPr>
              <a:solidFill>
                <a:srgbClr val="FFFFFF"/>
              </a:solidFill>
              <a:latin typeface="PT Serif"/>
              <a:ea typeface="PT Serif"/>
              <a:cs typeface="PT Serif"/>
              <a:sym typeface="PT Serif"/>
            </a:endParaRPr>
          </a:p>
        </p:txBody>
      </p:sp>
      <p:sp>
        <p:nvSpPr>
          <p:cNvPr id="201" name="Google Shape;201;p42"/>
          <p:cNvSpPr/>
          <p:nvPr/>
        </p:nvSpPr>
        <p:spPr>
          <a:xfrm>
            <a:off x="6316875" y="450700"/>
            <a:ext cx="2287200" cy="1173950"/>
          </a:xfrm>
          <a:custGeom>
            <a:rect b="b" l="l" r="r" t="t"/>
            <a:pathLst>
              <a:path extrusionOk="0" h="46958" w="91488">
                <a:moveTo>
                  <a:pt x="0" y="40468"/>
                </a:moveTo>
                <a:cubicBezTo>
                  <a:pt x="5044" y="36954"/>
                  <a:pt x="18137" y="18307"/>
                  <a:pt x="30266" y="19384"/>
                </a:cubicBezTo>
                <a:cubicBezTo>
                  <a:pt x="42395" y="20461"/>
                  <a:pt x="62629" y="47157"/>
                  <a:pt x="72774" y="46930"/>
                </a:cubicBezTo>
                <a:cubicBezTo>
                  <a:pt x="82919" y="46703"/>
                  <a:pt x="89154" y="25846"/>
                  <a:pt x="91138" y="18024"/>
                </a:cubicBezTo>
                <a:cubicBezTo>
                  <a:pt x="93122" y="10202"/>
                  <a:pt x="85753" y="3004"/>
                  <a:pt x="84676" y="0"/>
                </a:cubicBezTo>
              </a:path>
            </a:pathLst>
          </a:custGeom>
          <a:noFill/>
          <a:ln cap="flat" cmpd="sng" w="28575">
            <a:solidFill>
              <a:srgbClr val="F1C232"/>
            </a:solidFill>
            <a:prstDash val="solid"/>
            <a:round/>
            <a:headEnd len="med" w="med" type="none"/>
            <a:tailEnd len="med" w="med" type="none"/>
          </a:ln>
        </p:spPr>
      </p:sp>
      <p:sp>
        <p:nvSpPr>
          <p:cNvPr id="202" name="Google Shape;202;p42"/>
          <p:cNvSpPr txBox="1"/>
          <p:nvPr/>
        </p:nvSpPr>
        <p:spPr>
          <a:xfrm>
            <a:off x="6180550" y="1258675"/>
            <a:ext cx="348600" cy="34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FFFF"/>
                </a:solidFill>
              </a:rPr>
              <a:t>X</a:t>
            </a:r>
            <a:endParaRPr b="1">
              <a:solidFill>
                <a:srgbClr val="00FFFF"/>
              </a:solidFill>
            </a:endParaRPr>
          </a:p>
        </p:txBody>
      </p:sp>
      <p:sp>
        <p:nvSpPr>
          <p:cNvPr id="203" name="Google Shape;203;p42"/>
          <p:cNvSpPr txBox="1"/>
          <p:nvPr/>
        </p:nvSpPr>
        <p:spPr>
          <a:xfrm>
            <a:off x="6866350" y="725275"/>
            <a:ext cx="348600" cy="34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FFFF"/>
                </a:solidFill>
              </a:rPr>
              <a:t>X</a:t>
            </a:r>
            <a:endParaRPr b="1">
              <a:solidFill>
                <a:srgbClr val="00FFFF"/>
              </a:solidFill>
            </a:endParaRPr>
          </a:p>
        </p:txBody>
      </p:sp>
      <p:sp>
        <p:nvSpPr>
          <p:cNvPr id="204" name="Google Shape;204;p42"/>
          <p:cNvSpPr txBox="1"/>
          <p:nvPr/>
        </p:nvSpPr>
        <p:spPr>
          <a:xfrm>
            <a:off x="8009350" y="1419577"/>
            <a:ext cx="348600" cy="34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FFFF"/>
                </a:solidFill>
              </a:rPr>
              <a:t>X</a:t>
            </a:r>
            <a:endParaRPr b="1">
              <a:solidFill>
                <a:srgbClr val="00FFFF"/>
              </a:solidFill>
            </a:endParaRPr>
          </a:p>
        </p:txBody>
      </p:sp>
      <p:sp>
        <p:nvSpPr>
          <p:cNvPr id="205" name="Google Shape;205;p42"/>
          <p:cNvSpPr txBox="1"/>
          <p:nvPr/>
        </p:nvSpPr>
        <p:spPr>
          <a:xfrm>
            <a:off x="8280458" y="259573"/>
            <a:ext cx="348600" cy="34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FFFF"/>
                </a:solidFill>
              </a:rPr>
              <a:t>X</a:t>
            </a:r>
            <a:endParaRPr b="1">
              <a:solidFill>
                <a:srgbClr val="00FFFF"/>
              </a:solidFill>
            </a:endParaRPr>
          </a:p>
        </p:txBody>
      </p:sp>
      <p:sp>
        <p:nvSpPr>
          <p:cNvPr id="206" name="Google Shape;206;p42"/>
          <p:cNvSpPr txBox="1"/>
          <p:nvPr/>
        </p:nvSpPr>
        <p:spPr>
          <a:xfrm>
            <a:off x="6316875" y="1776800"/>
            <a:ext cx="1776900" cy="69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FFFFFF"/>
                </a:solidFill>
                <a:latin typeface="PT Serif"/>
                <a:ea typeface="PT Serif"/>
                <a:cs typeface="PT Serif"/>
                <a:sym typeface="PT Serif"/>
              </a:rPr>
              <a:t>Endpoint dynamic constraints must be satisfied</a:t>
            </a:r>
            <a:endParaRPr sz="1200">
              <a:solidFill>
                <a:srgbClr val="FFFFFF"/>
              </a:solidFill>
              <a:latin typeface="PT Serif"/>
              <a:ea typeface="PT Serif"/>
              <a:cs typeface="PT Serif"/>
              <a:sym typeface="PT Serif"/>
            </a:endParaRPr>
          </a:p>
        </p:txBody>
      </p:sp>
      <p:cxnSp>
        <p:nvCxnSpPr>
          <p:cNvPr id="207" name="Google Shape;207;p42"/>
          <p:cNvCxnSpPr>
            <a:stCxn id="206" idx="0"/>
            <a:endCxn id="203" idx="2"/>
          </p:cNvCxnSpPr>
          <p:nvPr/>
        </p:nvCxnSpPr>
        <p:spPr>
          <a:xfrm rot="10800000">
            <a:off x="7040625" y="1066700"/>
            <a:ext cx="164700" cy="710100"/>
          </a:xfrm>
          <a:prstGeom prst="straightConnector1">
            <a:avLst/>
          </a:prstGeom>
          <a:noFill/>
          <a:ln cap="flat" cmpd="sng" w="9525">
            <a:solidFill>
              <a:srgbClr val="FF0000"/>
            </a:solidFill>
            <a:prstDash val="solid"/>
            <a:round/>
            <a:headEnd len="med" w="med" type="none"/>
            <a:tailEnd len="med" w="med" type="triangle"/>
          </a:ln>
        </p:spPr>
      </p:cxnSp>
      <p:cxnSp>
        <p:nvCxnSpPr>
          <p:cNvPr id="208" name="Google Shape;208;p42"/>
          <p:cNvCxnSpPr>
            <a:stCxn id="206" idx="0"/>
          </p:cNvCxnSpPr>
          <p:nvPr/>
        </p:nvCxnSpPr>
        <p:spPr>
          <a:xfrm flipH="1" rot="10800000">
            <a:off x="7205325" y="1674800"/>
            <a:ext cx="803400" cy="102000"/>
          </a:xfrm>
          <a:prstGeom prst="straightConnector1">
            <a:avLst/>
          </a:prstGeom>
          <a:noFill/>
          <a:ln cap="flat" cmpd="sng" w="9525">
            <a:solidFill>
              <a:srgbClr val="FF0000"/>
            </a:solidFill>
            <a:prstDash val="solid"/>
            <a:round/>
            <a:headEnd len="med" w="med" type="none"/>
            <a:tailEnd len="med" w="med" type="triangle"/>
          </a:ln>
        </p:spPr>
      </p:cxnSp>
      <p:pic>
        <p:nvPicPr>
          <p:cNvPr id="209" name="Google Shape;209;p42"/>
          <p:cNvPicPr preferRelativeResize="0"/>
          <p:nvPr/>
        </p:nvPicPr>
        <p:blipFill rotWithShape="1">
          <a:blip r:embed="rId3">
            <a:alphaModFix/>
          </a:blip>
          <a:srcRect b="11660" l="13668" r="9803" t="7921"/>
          <a:stretch/>
        </p:blipFill>
        <p:spPr>
          <a:xfrm>
            <a:off x="6248850" y="2804400"/>
            <a:ext cx="2431475" cy="1810850"/>
          </a:xfrm>
          <a:prstGeom prst="rect">
            <a:avLst/>
          </a:prstGeom>
          <a:noFill/>
          <a:ln>
            <a:noFill/>
          </a:ln>
        </p:spPr>
      </p:pic>
      <p:cxnSp>
        <p:nvCxnSpPr>
          <p:cNvPr id="210" name="Google Shape;210;p42"/>
          <p:cNvCxnSpPr/>
          <p:nvPr/>
        </p:nvCxnSpPr>
        <p:spPr>
          <a:xfrm>
            <a:off x="6342375" y="4836307"/>
            <a:ext cx="178500" cy="0"/>
          </a:xfrm>
          <a:prstGeom prst="straightConnector1">
            <a:avLst/>
          </a:prstGeom>
          <a:noFill/>
          <a:ln cap="flat" cmpd="sng" w="19050">
            <a:solidFill>
              <a:srgbClr val="FF0000"/>
            </a:solidFill>
            <a:prstDash val="solid"/>
            <a:round/>
            <a:headEnd len="med" w="med" type="none"/>
            <a:tailEnd len="med" w="med" type="none"/>
          </a:ln>
        </p:spPr>
      </p:cxnSp>
      <p:cxnSp>
        <p:nvCxnSpPr>
          <p:cNvPr id="211" name="Google Shape;211;p42"/>
          <p:cNvCxnSpPr/>
          <p:nvPr/>
        </p:nvCxnSpPr>
        <p:spPr>
          <a:xfrm>
            <a:off x="6342375" y="5005395"/>
            <a:ext cx="178500" cy="0"/>
          </a:xfrm>
          <a:prstGeom prst="straightConnector1">
            <a:avLst/>
          </a:prstGeom>
          <a:noFill/>
          <a:ln cap="flat" cmpd="sng" w="19050">
            <a:solidFill>
              <a:srgbClr val="00FF00"/>
            </a:solidFill>
            <a:prstDash val="solid"/>
            <a:round/>
            <a:headEnd len="med" w="med" type="none"/>
            <a:tailEnd len="med" w="med" type="none"/>
          </a:ln>
        </p:spPr>
      </p:cxnSp>
      <p:sp>
        <p:nvSpPr>
          <p:cNvPr id="212" name="Google Shape;212;p42"/>
          <p:cNvSpPr txBox="1"/>
          <p:nvPr/>
        </p:nvSpPr>
        <p:spPr>
          <a:xfrm>
            <a:off x="6523667" y="4665757"/>
            <a:ext cx="2378400" cy="69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FFFFFF"/>
                </a:solidFill>
                <a:latin typeface="PT Serif"/>
                <a:ea typeface="PT Serif"/>
                <a:cs typeface="PT Serif"/>
                <a:sym typeface="PT Serif"/>
              </a:rPr>
              <a:t>Desired homotopy</a:t>
            </a:r>
            <a:endParaRPr sz="1000">
              <a:solidFill>
                <a:srgbClr val="FFFFFF"/>
              </a:solidFill>
              <a:latin typeface="PT Serif"/>
              <a:ea typeface="PT Serif"/>
              <a:cs typeface="PT Serif"/>
              <a:sym typeface="PT Serif"/>
            </a:endParaRPr>
          </a:p>
          <a:p>
            <a:pPr indent="0" lvl="0" marL="0" rtl="0" algn="l">
              <a:spcBef>
                <a:spcPts val="0"/>
              </a:spcBef>
              <a:spcAft>
                <a:spcPts val="0"/>
              </a:spcAft>
              <a:buNone/>
            </a:pPr>
            <a:r>
              <a:rPr lang="en" sz="1000">
                <a:solidFill>
                  <a:srgbClr val="FFFFFF"/>
                </a:solidFill>
                <a:latin typeface="PT Serif"/>
                <a:ea typeface="PT Serif"/>
                <a:cs typeface="PT Serif"/>
                <a:sym typeface="PT Serif"/>
              </a:rPr>
              <a:t>Traj. Opt. w/o homotopy constraint</a:t>
            </a:r>
            <a:endParaRPr sz="1000">
              <a:solidFill>
                <a:srgbClr val="FFFFFF"/>
              </a:solidFill>
              <a:latin typeface="PT Serif"/>
              <a:ea typeface="PT Serif"/>
              <a:cs typeface="PT Serif"/>
              <a:sym typeface="PT Serif"/>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16" name="Shape 216"/>
        <p:cNvGrpSpPr/>
        <p:nvPr/>
      </p:nvGrpSpPr>
      <p:grpSpPr>
        <a:xfrm>
          <a:off x="0" y="0"/>
          <a:ext cx="0" cy="0"/>
          <a:chOff x="0" y="0"/>
          <a:chExt cx="0" cy="0"/>
        </a:xfrm>
      </p:grpSpPr>
      <p:sp>
        <p:nvSpPr>
          <p:cNvPr id="217" name="Google Shape;217;p43"/>
          <p:cNvSpPr txBox="1"/>
          <p:nvPr>
            <p:ph type="title"/>
          </p:nvPr>
        </p:nvSpPr>
        <p:spPr>
          <a:xfrm>
            <a:off x="6900" y="-121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00"/>
                </a:solidFill>
                <a:latin typeface="PT Serif"/>
                <a:ea typeface="PT Serif"/>
                <a:cs typeface="PT Serif"/>
                <a:sym typeface="PT Serif"/>
              </a:rPr>
              <a:t>Identifying Homotopy Classes (2D)</a:t>
            </a:r>
            <a:endParaRPr>
              <a:solidFill>
                <a:srgbClr val="FFFF00"/>
              </a:solidFill>
              <a:latin typeface="PT Serif"/>
              <a:ea typeface="PT Serif"/>
              <a:cs typeface="PT Serif"/>
              <a:sym typeface="PT Serif"/>
            </a:endParaRPr>
          </a:p>
        </p:txBody>
      </p:sp>
      <p:sp>
        <p:nvSpPr>
          <p:cNvPr id="218" name="Google Shape;218;p43"/>
          <p:cNvSpPr txBox="1"/>
          <p:nvPr>
            <p:ph idx="1" type="body"/>
          </p:nvPr>
        </p:nvSpPr>
        <p:spPr>
          <a:xfrm>
            <a:off x="42650" y="546750"/>
            <a:ext cx="2116800" cy="429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FFFF00"/>
                </a:solidFill>
                <a:latin typeface="PT Serif"/>
                <a:ea typeface="PT Serif"/>
                <a:cs typeface="PT Serif"/>
                <a:sym typeface="PT Serif"/>
              </a:rPr>
              <a:t>Residue Theorem</a:t>
            </a:r>
            <a:endParaRPr i="1">
              <a:solidFill>
                <a:srgbClr val="FFFF00"/>
              </a:solidFill>
              <a:latin typeface="PT Serif"/>
              <a:ea typeface="PT Serif"/>
              <a:cs typeface="PT Serif"/>
              <a:sym typeface="PT Serif"/>
            </a:endParaRPr>
          </a:p>
        </p:txBody>
      </p:sp>
      <p:sp>
        <p:nvSpPr>
          <p:cNvPr id="219" name="Google Shape;219;p43"/>
          <p:cNvSpPr txBox="1"/>
          <p:nvPr>
            <p:ph idx="1" type="body"/>
          </p:nvPr>
        </p:nvSpPr>
        <p:spPr>
          <a:xfrm>
            <a:off x="6900" y="3286075"/>
            <a:ext cx="9047400" cy="7584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FFFFFF"/>
              </a:buClr>
              <a:buSzPts val="1800"/>
              <a:buFont typeface="PT Serif"/>
              <a:buChar char="-"/>
            </a:pPr>
            <a:r>
              <a:rPr lang="en">
                <a:solidFill>
                  <a:srgbClr val="FFFFFF"/>
                </a:solidFill>
                <a:latin typeface="PT Serif"/>
                <a:ea typeface="PT Serif"/>
                <a:cs typeface="PT Serif"/>
                <a:sym typeface="PT Serif"/>
              </a:rPr>
              <a:t>The 2D environment is modeled as a complex-valued function </a:t>
            </a:r>
            <a:r>
              <a:rPr lang="en">
                <a:solidFill>
                  <a:srgbClr val="FFFF00"/>
                </a:solidFill>
                <a:latin typeface="PT Serif"/>
                <a:ea typeface="PT Serif"/>
                <a:cs typeface="PT Serif"/>
                <a:sym typeface="PT Serif"/>
              </a:rPr>
              <a:t>f(z) </a:t>
            </a:r>
            <a:endParaRPr i="1">
              <a:solidFill>
                <a:srgbClr val="FFFF00"/>
              </a:solidFill>
              <a:latin typeface="PT Serif"/>
              <a:ea typeface="PT Serif"/>
              <a:cs typeface="PT Serif"/>
              <a:sym typeface="PT Serif"/>
            </a:endParaRPr>
          </a:p>
          <a:p>
            <a:pPr indent="-342900" lvl="0" marL="457200" marR="0" rtl="0" algn="l">
              <a:lnSpc>
                <a:spcPct val="115000"/>
              </a:lnSpc>
              <a:spcBef>
                <a:spcPts val="0"/>
              </a:spcBef>
              <a:spcAft>
                <a:spcPts val="0"/>
              </a:spcAft>
              <a:buClr>
                <a:srgbClr val="FFFFFF"/>
              </a:buClr>
              <a:buSzPts val="1800"/>
              <a:buFont typeface="PT Serif"/>
              <a:buChar char="-"/>
            </a:pPr>
            <a:r>
              <a:rPr lang="en">
                <a:solidFill>
                  <a:srgbClr val="FFFFFF"/>
                </a:solidFill>
                <a:latin typeface="PT Serif"/>
                <a:ea typeface="PT Serif"/>
                <a:cs typeface="PT Serif"/>
                <a:sym typeface="PT Serif"/>
              </a:rPr>
              <a:t>A pole</a:t>
            </a:r>
            <a:r>
              <a:rPr lang="en">
                <a:solidFill>
                  <a:srgbClr val="FFFF00"/>
                </a:solidFill>
                <a:latin typeface="PT Serif"/>
                <a:ea typeface="PT Serif"/>
                <a:cs typeface="PT Serif"/>
                <a:sym typeface="PT Serif"/>
              </a:rPr>
              <a:t> z</a:t>
            </a:r>
            <a:r>
              <a:rPr baseline="-25000" lang="en">
                <a:solidFill>
                  <a:srgbClr val="FFFF00"/>
                </a:solidFill>
                <a:latin typeface="PT Serif"/>
                <a:ea typeface="PT Serif"/>
                <a:cs typeface="PT Serif"/>
                <a:sym typeface="PT Serif"/>
              </a:rPr>
              <a:t>i</a:t>
            </a:r>
            <a:r>
              <a:rPr lang="en">
                <a:solidFill>
                  <a:srgbClr val="FFFFFF"/>
                </a:solidFill>
                <a:latin typeface="PT Serif"/>
                <a:ea typeface="PT Serif"/>
                <a:cs typeface="PT Serif"/>
                <a:sym typeface="PT Serif"/>
              </a:rPr>
              <a:t> is placed inside every obstacle as a representative point. </a:t>
            </a:r>
            <a:endParaRPr>
              <a:solidFill>
                <a:srgbClr val="FFFFFF"/>
              </a:solidFill>
              <a:latin typeface="PT Serif"/>
              <a:ea typeface="PT Serif"/>
              <a:cs typeface="PT Serif"/>
              <a:sym typeface="PT Serif"/>
            </a:endParaRPr>
          </a:p>
          <a:p>
            <a:pPr indent="-342900" lvl="0" marL="457200" marR="0" rtl="0" algn="l">
              <a:lnSpc>
                <a:spcPct val="115000"/>
              </a:lnSpc>
              <a:spcBef>
                <a:spcPts val="0"/>
              </a:spcBef>
              <a:spcAft>
                <a:spcPts val="0"/>
              </a:spcAft>
              <a:buClr>
                <a:srgbClr val="FFFFFF"/>
              </a:buClr>
              <a:buSzPts val="1800"/>
              <a:buFont typeface="PT Serif"/>
              <a:buChar char="-"/>
            </a:pPr>
            <a:r>
              <a:rPr lang="en">
                <a:solidFill>
                  <a:srgbClr val="FFFFFF"/>
                </a:solidFill>
                <a:latin typeface="PT Serif"/>
                <a:ea typeface="PT Serif"/>
                <a:cs typeface="PT Serif"/>
                <a:sym typeface="PT Serif"/>
              </a:rPr>
              <a:t>The closed loop </a:t>
            </a:r>
            <a:r>
              <a:rPr i="1" lang="en">
                <a:solidFill>
                  <a:srgbClr val="FFFF00"/>
                </a:solidFill>
                <a:latin typeface="PT Serif"/>
                <a:ea typeface="PT Serif"/>
                <a:cs typeface="PT Serif"/>
                <a:sym typeface="PT Serif"/>
              </a:rPr>
              <a:t>𝛄</a:t>
            </a:r>
            <a:r>
              <a:rPr lang="en">
                <a:solidFill>
                  <a:srgbClr val="FFFFFF"/>
                </a:solidFill>
                <a:latin typeface="PT Serif"/>
                <a:ea typeface="PT Serif"/>
                <a:cs typeface="PT Serif"/>
                <a:sym typeface="PT Serif"/>
              </a:rPr>
              <a:t> is formed by </a:t>
            </a:r>
            <a:r>
              <a:rPr lang="en">
                <a:solidFill>
                  <a:srgbClr val="FFFF00"/>
                </a:solidFill>
                <a:latin typeface="PT Serif"/>
                <a:ea typeface="PT Serif"/>
                <a:cs typeface="PT Serif"/>
                <a:sym typeface="PT Serif"/>
              </a:rPr>
              <a:t>𝜏</a:t>
            </a:r>
            <a:r>
              <a:rPr baseline="-25000" lang="en">
                <a:solidFill>
                  <a:srgbClr val="FFFF00"/>
                </a:solidFill>
                <a:latin typeface="PT Serif"/>
                <a:ea typeface="PT Serif"/>
                <a:cs typeface="PT Serif"/>
                <a:sym typeface="PT Serif"/>
              </a:rPr>
              <a:t>1</a:t>
            </a:r>
            <a:r>
              <a:rPr lang="en">
                <a:solidFill>
                  <a:srgbClr val="FFFF00"/>
                </a:solidFill>
                <a:latin typeface="PT Serif"/>
                <a:ea typeface="PT Serif"/>
                <a:cs typeface="PT Serif"/>
                <a:sym typeface="PT Serif"/>
              </a:rPr>
              <a:t>⨆ 𝜏</a:t>
            </a:r>
            <a:r>
              <a:rPr baseline="-25000" lang="en">
                <a:solidFill>
                  <a:srgbClr val="FFFF00"/>
                </a:solidFill>
                <a:latin typeface="PT Serif"/>
                <a:ea typeface="PT Serif"/>
                <a:cs typeface="PT Serif"/>
                <a:sym typeface="PT Serif"/>
              </a:rPr>
              <a:t>2</a:t>
            </a:r>
            <a:endParaRPr>
              <a:solidFill>
                <a:srgbClr val="FFFFFF"/>
              </a:solidFill>
              <a:latin typeface="PT Serif"/>
              <a:ea typeface="PT Serif"/>
              <a:cs typeface="PT Serif"/>
              <a:sym typeface="PT Serif"/>
            </a:endParaRPr>
          </a:p>
          <a:p>
            <a:pPr indent="0" lvl="0" marL="0" rtl="0" algn="l">
              <a:spcBef>
                <a:spcPts val="1600"/>
              </a:spcBef>
              <a:spcAft>
                <a:spcPts val="1600"/>
              </a:spcAft>
              <a:buNone/>
            </a:pPr>
            <a:r>
              <a:t/>
            </a:r>
            <a:endParaRPr baseline="-25000" i="1">
              <a:solidFill>
                <a:srgbClr val="FFFF00"/>
              </a:solidFill>
              <a:latin typeface="PT Serif"/>
              <a:ea typeface="PT Serif"/>
              <a:cs typeface="PT Serif"/>
              <a:sym typeface="PT Serif"/>
            </a:endParaRPr>
          </a:p>
        </p:txBody>
      </p:sp>
      <p:sp>
        <p:nvSpPr>
          <p:cNvPr id="220" name="Google Shape;220;p43"/>
          <p:cNvSpPr txBox="1"/>
          <p:nvPr>
            <p:ph idx="1" type="body"/>
          </p:nvPr>
        </p:nvSpPr>
        <p:spPr>
          <a:xfrm>
            <a:off x="6860975" y="281900"/>
            <a:ext cx="2244300" cy="286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400">
                <a:solidFill>
                  <a:srgbClr val="999999"/>
                </a:solidFill>
                <a:latin typeface="PT Serif"/>
                <a:ea typeface="PT Serif"/>
                <a:cs typeface="PT Serif"/>
                <a:sym typeface="PT Serif"/>
              </a:rPr>
              <a:t>[Bhattacharya et al, 2012]</a:t>
            </a:r>
            <a:endParaRPr i="1" sz="1400">
              <a:solidFill>
                <a:srgbClr val="999999"/>
              </a:solidFill>
              <a:latin typeface="PT Serif"/>
              <a:ea typeface="PT Serif"/>
              <a:cs typeface="PT Serif"/>
              <a:sym typeface="PT Serif"/>
            </a:endParaRPr>
          </a:p>
        </p:txBody>
      </p:sp>
      <p:pic>
        <p:nvPicPr>
          <p:cNvPr id="221" name="Google Shape;221;p43"/>
          <p:cNvPicPr preferRelativeResize="0"/>
          <p:nvPr/>
        </p:nvPicPr>
        <p:blipFill>
          <a:blip r:embed="rId3">
            <a:alphaModFix/>
          </a:blip>
          <a:stretch>
            <a:fillRect/>
          </a:stretch>
        </p:blipFill>
        <p:spPr>
          <a:xfrm>
            <a:off x="6907155" y="712925"/>
            <a:ext cx="1761480" cy="2192151"/>
          </a:xfrm>
          <a:prstGeom prst="rect">
            <a:avLst/>
          </a:prstGeom>
          <a:noFill/>
          <a:ln>
            <a:noFill/>
          </a:ln>
        </p:spPr>
      </p:pic>
      <p:pic>
        <p:nvPicPr>
          <p:cNvPr id="222" name="Google Shape;222;p43"/>
          <p:cNvPicPr preferRelativeResize="0"/>
          <p:nvPr/>
        </p:nvPicPr>
        <p:blipFill>
          <a:blip r:embed="rId4">
            <a:alphaModFix/>
          </a:blip>
          <a:stretch>
            <a:fillRect/>
          </a:stretch>
        </p:blipFill>
        <p:spPr>
          <a:xfrm>
            <a:off x="3594525" y="1603225"/>
            <a:ext cx="1675775" cy="716350"/>
          </a:xfrm>
          <a:prstGeom prst="rect">
            <a:avLst/>
          </a:prstGeom>
          <a:noFill/>
          <a:ln>
            <a:noFill/>
          </a:ln>
        </p:spPr>
      </p:pic>
      <p:pic>
        <p:nvPicPr>
          <p:cNvPr id="223" name="Google Shape;223;p43"/>
          <p:cNvPicPr preferRelativeResize="0"/>
          <p:nvPr/>
        </p:nvPicPr>
        <p:blipFill rotWithShape="1">
          <a:blip r:embed="rId5">
            <a:alphaModFix/>
          </a:blip>
          <a:srcRect b="0" l="1217" r="54499" t="0"/>
          <a:stretch/>
        </p:blipFill>
        <p:spPr>
          <a:xfrm>
            <a:off x="1509900" y="1128750"/>
            <a:ext cx="1925500" cy="1735050"/>
          </a:xfrm>
          <a:prstGeom prst="rect">
            <a:avLst/>
          </a:prstGeom>
          <a:noFill/>
          <a:ln>
            <a:noFill/>
          </a:ln>
        </p:spPr>
      </p:pic>
      <p:cxnSp>
        <p:nvCxnSpPr>
          <p:cNvPr id="224" name="Google Shape;224;p43"/>
          <p:cNvCxnSpPr/>
          <p:nvPr/>
        </p:nvCxnSpPr>
        <p:spPr>
          <a:xfrm>
            <a:off x="1242000" y="2848500"/>
            <a:ext cx="2389500" cy="13500"/>
          </a:xfrm>
          <a:prstGeom prst="straightConnector1">
            <a:avLst/>
          </a:prstGeom>
          <a:noFill/>
          <a:ln cap="flat" cmpd="sng" w="19050">
            <a:solidFill>
              <a:srgbClr val="FFFFFF"/>
            </a:solidFill>
            <a:prstDash val="solid"/>
            <a:round/>
            <a:headEnd len="med" w="med" type="none"/>
            <a:tailEnd len="med" w="med" type="triangle"/>
          </a:ln>
        </p:spPr>
      </p:cxnSp>
      <p:cxnSp>
        <p:nvCxnSpPr>
          <p:cNvPr id="225" name="Google Shape;225;p43"/>
          <p:cNvCxnSpPr/>
          <p:nvPr/>
        </p:nvCxnSpPr>
        <p:spPr>
          <a:xfrm flipH="1" rot="10800000">
            <a:off x="1340400" y="918000"/>
            <a:ext cx="23100" cy="2082900"/>
          </a:xfrm>
          <a:prstGeom prst="straightConnector1">
            <a:avLst/>
          </a:prstGeom>
          <a:noFill/>
          <a:ln cap="flat" cmpd="sng" w="19050">
            <a:solidFill>
              <a:srgbClr val="FFFFFF"/>
            </a:solidFill>
            <a:prstDash val="solid"/>
            <a:round/>
            <a:headEnd len="med" w="med" type="none"/>
            <a:tailEnd len="med" w="med" type="triangle"/>
          </a:ln>
        </p:spPr>
      </p:cxnSp>
      <p:sp>
        <p:nvSpPr>
          <p:cNvPr id="226" name="Google Shape;226;p43"/>
          <p:cNvSpPr txBox="1"/>
          <p:nvPr/>
        </p:nvSpPr>
        <p:spPr>
          <a:xfrm>
            <a:off x="3307500" y="2789700"/>
            <a:ext cx="681000" cy="42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PT Serif"/>
                <a:ea typeface="PT Serif"/>
                <a:cs typeface="PT Serif"/>
                <a:sym typeface="PT Serif"/>
              </a:rPr>
              <a:t>Re(z)</a:t>
            </a:r>
            <a:endParaRPr>
              <a:solidFill>
                <a:srgbClr val="FFFFFF"/>
              </a:solidFill>
              <a:latin typeface="PT Serif"/>
              <a:ea typeface="PT Serif"/>
              <a:cs typeface="PT Serif"/>
              <a:sym typeface="PT Serif"/>
            </a:endParaRPr>
          </a:p>
        </p:txBody>
      </p:sp>
      <p:sp>
        <p:nvSpPr>
          <p:cNvPr id="227" name="Google Shape;227;p43"/>
          <p:cNvSpPr txBox="1"/>
          <p:nvPr/>
        </p:nvSpPr>
        <p:spPr>
          <a:xfrm>
            <a:off x="792900" y="884700"/>
            <a:ext cx="681000" cy="42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PT Serif"/>
                <a:ea typeface="PT Serif"/>
                <a:cs typeface="PT Serif"/>
                <a:sym typeface="PT Serif"/>
              </a:rPr>
              <a:t>Im</a:t>
            </a:r>
            <a:r>
              <a:rPr lang="en">
                <a:solidFill>
                  <a:srgbClr val="FFFFFF"/>
                </a:solidFill>
                <a:latin typeface="PT Serif"/>
                <a:ea typeface="PT Serif"/>
                <a:cs typeface="PT Serif"/>
                <a:sym typeface="PT Serif"/>
              </a:rPr>
              <a:t>(z)</a:t>
            </a:r>
            <a:endParaRPr>
              <a:solidFill>
                <a:srgbClr val="FFFFFF"/>
              </a:solidFill>
              <a:latin typeface="PT Serif"/>
              <a:ea typeface="PT Serif"/>
              <a:cs typeface="PT Serif"/>
              <a:sym typeface="PT Serif"/>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31" name="Shape 231"/>
        <p:cNvGrpSpPr/>
        <p:nvPr/>
      </p:nvGrpSpPr>
      <p:grpSpPr>
        <a:xfrm>
          <a:off x="0" y="0"/>
          <a:ext cx="0" cy="0"/>
          <a:chOff x="0" y="0"/>
          <a:chExt cx="0" cy="0"/>
        </a:xfrm>
      </p:grpSpPr>
      <p:sp>
        <p:nvSpPr>
          <p:cNvPr id="232" name="Google Shape;232;p44"/>
          <p:cNvSpPr txBox="1"/>
          <p:nvPr>
            <p:ph type="title"/>
          </p:nvPr>
        </p:nvSpPr>
        <p:spPr>
          <a:xfrm>
            <a:off x="6900" y="-121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00"/>
                </a:solidFill>
                <a:latin typeface="PT Serif"/>
                <a:ea typeface="PT Serif"/>
                <a:cs typeface="PT Serif"/>
                <a:sym typeface="PT Serif"/>
              </a:rPr>
              <a:t>Identifying Homotopy Classes (3D)</a:t>
            </a:r>
            <a:endParaRPr>
              <a:solidFill>
                <a:srgbClr val="FFFF00"/>
              </a:solidFill>
              <a:latin typeface="PT Serif"/>
              <a:ea typeface="PT Serif"/>
              <a:cs typeface="PT Serif"/>
              <a:sym typeface="PT Serif"/>
            </a:endParaRPr>
          </a:p>
        </p:txBody>
      </p:sp>
      <p:sp>
        <p:nvSpPr>
          <p:cNvPr id="233" name="Google Shape;233;p44"/>
          <p:cNvSpPr txBox="1"/>
          <p:nvPr>
            <p:ph idx="1" type="body"/>
          </p:nvPr>
        </p:nvSpPr>
        <p:spPr>
          <a:xfrm>
            <a:off x="42650" y="546750"/>
            <a:ext cx="2116800" cy="429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FFFF00"/>
                </a:solidFill>
                <a:latin typeface="PT Serif"/>
                <a:ea typeface="PT Serif"/>
                <a:cs typeface="PT Serif"/>
                <a:sym typeface="PT Serif"/>
              </a:rPr>
              <a:t>Biot-Savart Law</a:t>
            </a:r>
            <a:endParaRPr i="1">
              <a:solidFill>
                <a:srgbClr val="FFFF00"/>
              </a:solidFill>
              <a:latin typeface="PT Serif"/>
              <a:ea typeface="PT Serif"/>
              <a:cs typeface="PT Serif"/>
              <a:sym typeface="PT Serif"/>
            </a:endParaRPr>
          </a:p>
        </p:txBody>
      </p:sp>
      <p:sp>
        <p:nvSpPr>
          <p:cNvPr id="234" name="Google Shape;234;p44"/>
          <p:cNvSpPr txBox="1"/>
          <p:nvPr>
            <p:ph idx="1" type="body"/>
          </p:nvPr>
        </p:nvSpPr>
        <p:spPr>
          <a:xfrm>
            <a:off x="42650" y="1702025"/>
            <a:ext cx="2717100" cy="429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FFFF00"/>
                </a:solidFill>
                <a:latin typeface="PT Serif"/>
                <a:ea typeface="PT Serif"/>
                <a:cs typeface="PT Serif"/>
                <a:sym typeface="PT Serif"/>
              </a:rPr>
              <a:t>Ampere’s Circuital Law</a:t>
            </a:r>
            <a:endParaRPr i="1">
              <a:solidFill>
                <a:srgbClr val="FFFF00"/>
              </a:solidFill>
              <a:latin typeface="PT Serif"/>
              <a:ea typeface="PT Serif"/>
              <a:cs typeface="PT Serif"/>
              <a:sym typeface="PT Serif"/>
            </a:endParaRPr>
          </a:p>
        </p:txBody>
      </p:sp>
      <p:pic>
        <p:nvPicPr>
          <p:cNvPr id="235" name="Google Shape;235;p44"/>
          <p:cNvPicPr preferRelativeResize="0"/>
          <p:nvPr/>
        </p:nvPicPr>
        <p:blipFill>
          <a:blip r:embed="rId3">
            <a:alphaModFix/>
          </a:blip>
          <a:stretch>
            <a:fillRect/>
          </a:stretch>
        </p:blipFill>
        <p:spPr>
          <a:xfrm>
            <a:off x="1359625" y="976351"/>
            <a:ext cx="1995628" cy="429600"/>
          </a:xfrm>
          <a:prstGeom prst="rect">
            <a:avLst/>
          </a:prstGeom>
          <a:noFill/>
          <a:ln>
            <a:noFill/>
          </a:ln>
        </p:spPr>
      </p:pic>
      <p:pic>
        <p:nvPicPr>
          <p:cNvPr id="236" name="Google Shape;236;p44"/>
          <p:cNvPicPr preferRelativeResize="0"/>
          <p:nvPr/>
        </p:nvPicPr>
        <p:blipFill>
          <a:blip r:embed="rId4">
            <a:alphaModFix/>
          </a:blip>
          <a:stretch>
            <a:fillRect/>
          </a:stretch>
        </p:blipFill>
        <p:spPr>
          <a:xfrm>
            <a:off x="1334513" y="2199100"/>
            <a:ext cx="2045843" cy="429600"/>
          </a:xfrm>
          <a:prstGeom prst="rect">
            <a:avLst/>
          </a:prstGeom>
          <a:noFill/>
          <a:ln>
            <a:noFill/>
          </a:ln>
        </p:spPr>
      </p:pic>
      <p:pic>
        <p:nvPicPr>
          <p:cNvPr id="237" name="Google Shape;237;p44"/>
          <p:cNvPicPr preferRelativeResize="0"/>
          <p:nvPr/>
        </p:nvPicPr>
        <p:blipFill rotWithShape="1">
          <a:blip r:embed="rId5">
            <a:alphaModFix/>
          </a:blip>
          <a:srcRect b="0" l="0" r="64071" t="0"/>
          <a:stretch/>
        </p:blipFill>
        <p:spPr>
          <a:xfrm>
            <a:off x="4844051" y="644900"/>
            <a:ext cx="1370800" cy="2202000"/>
          </a:xfrm>
          <a:prstGeom prst="rect">
            <a:avLst/>
          </a:prstGeom>
          <a:noFill/>
          <a:ln>
            <a:noFill/>
          </a:ln>
        </p:spPr>
      </p:pic>
      <p:pic>
        <p:nvPicPr>
          <p:cNvPr id="238" name="Google Shape;238;p44"/>
          <p:cNvPicPr preferRelativeResize="0"/>
          <p:nvPr/>
        </p:nvPicPr>
        <p:blipFill rotWithShape="1">
          <a:blip r:embed="rId5">
            <a:alphaModFix/>
          </a:blip>
          <a:srcRect b="0" l="55078" r="0" t="0"/>
          <a:stretch/>
        </p:blipFill>
        <p:spPr>
          <a:xfrm>
            <a:off x="6860975" y="644900"/>
            <a:ext cx="1713899" cy="2202000"/>
          </a:xfrm>
          <a:prstGeom prst="rect">
            <a:avLst/>
          </a:prstGeom>
          <a:noFill/>
          <a:ln>
            <a:noFill/>
          </a:ln>
        </p:spPr>
      </p:pic>
      <p:sp>
        <p:nvSpPr>
          <p:cNvPr id="239" name="Google Shape;239;p44"/>
          <p:cNvSpPr txBox="1"/>
          <p:nvPr>
            <p:ph idx="1" type="body"/>
          </p:nvPr>
        </p:nvSpPr>
        <p:spPr>
          <a:xfrm>
            <a:off x="6900" y="3286075"/>
            <a:ext cx="9047400" cy="7584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FFFFFF"/>
              </a:buClr>
              <a:buSzPts val="1800"/>
              <a:buFont typeface="PT Serif"/>
              <a:buChar char="-"/>
            </a:pPr>
            <a:r>
              <a:rPr lang="en">
                <a:solidFill>
                  <a:srgbClr val="FFFFFF"/>
                </a:solidFill>
                <a:latin typeface="PT Serif"/>
                <a:ea typeface="PT Serif"/>
                <a:cs typeface="PT Serif"/>
                <a:sym typeface="PT Serif"/>
              </a:rPr>
              <a:t>Obstacles are modeled as current carrying conductors </a:t>
            </a:r>
            <a:r>
              <a:rPr i="1" lang="en">
                <a:solidFill>
                  <a:srgbClr val="FFFF00"/>
                </a:solidFill>
                <a:latin typeface="PT Serif"/>
                <a:ea typeface="PT Serif"/>
                <a:cs typeface="PT Serif"/>
                <a:sym typeface="PT Serif"/>
              </a:rPr>
              <a:t>S</a:t>
            </a:r>
            <a:endParaRPr i="1">
              <a:solidFill>
                <a:srgbClr val="FFFF00"/>
              </a:solidFill>
              <a:latin typeface="PT Serif"/>
              <a:ea typeface="PT Serif"/>
              <a:cs typeface="PT Serif"/>
              <a:sym typeface="PT Serif"/>
            </a:endParaRPr>
          </a:p>
          <a:p>
            <a:pPr indent="-342900" lvl="0" marL="457200" marR="0" rtl="0" algn="l">
              <a:lnSpc>
                <a:spcPct val="115000"/>
              </a:lnSpc>
              <a:spcBef>
                <a:spcPts val="0"/>
              </a:spcBef>
              <a:spcAft>
                <a:spcPts val="0"/>
              </a:spcAft>
              <a:buClr>
                <a:srgbClr val="FFFFFF"/>
              </a:buClr>
              <a:buSzPts val="1800"/>
              <a:buFont typeface="PT Serif"/>
              <a:buChar char="-"/>
            </a:pPr>
            <a:r>
              <a:rPr lang="en">
                <a:solidFill>
                  <a:srgbClr val="FFFFFF"/>
                </a:solidFill>
                <a:latin typeface="PT Serif"/>
                <a:ea typeface="PT Serif"/>
                <a:cs typeface="PT Serif"/>
                <a:sym typeface="PT Serif"/>
              </a:rPr>
              <a:t>Induced magnetic field </a:t>
            </a:r>
            <a:r>
              <a:rPr lang="en">
                <a:solidFill>
                  <a:srgbClr val="FFFF00"/>
                </a:solidFill>
                <a:latin typeface="PT Serif"/>
                <a:ea typeface="PT Serif"/>
                <a:cs typeface="PT Serif"/>
                <a:sym typeface="PT Serif"/>
              </a:rPr>
              <a:t>B(l)</a:t>
            </a:r>
            <a:r>
              <a:rPr lang="en">
                <a:solidFill>
                  <a:srgbClr val="FFFFFF"/>
                </a:solidFill>
                <a:latin typeface="PT Serif"/>
                <a:ea typeface="PT Serif"/>
                <a:cs typeface="PT Serif"/>
                <a:sym typeface="PT Serif"/>
              </a:rPr>
              <a:t> is calculated along the trajectory </a:t>
            </a:r>
            <a:r>
              <a:rPr lang="en">
                <a:solidFill>
                  <a:srgbClr val="FFFF00"/>
                </a:solidFill>
                <a:latin typeface="PT Serif"/>
                <a:ea typeface="PT Serif"/>
                <a:cs typeface="PT Serif"/>
                <a:sym typeface="PT Serif"/>
              </a:rPr>
              <a:t>𝜏</a:t>
            </a:r>
            <a:r>
              <a:rPr baseline="-25000" lang="en">
                <a:solidFill>
                  <a:srgbClr val="FFFF00"/>
                </a:solidFill>
                <a:latin typeface="PT Serif"/>
                <a:ea typeface="PT Serif"/>
                <a:cs typeface="PT Serif"/>
                <a:sym typeface="PT Serif"/>
              </a:rPr>
              <a:t>1</a:t>
            </a:r>
            <a:r>
              <a:rPr lang="en">
                <a:solidFill>
                  <a:srgbClr val="FFFF00"/>
                </a:solidFill>
                <a:latin typeface="PT Serif"/>
                <a:ea typeface="PT Serif"/>
                <a:cs typeface="PT Serif"/>
                <a:sym typeface="PT Serif"/>
              </a:rPr>
              <a:t>⨆ 𝜏</a:t>
            </a:r>
            <a:r>
              <a:rPr baseline="-25000" lang="en">
                <a:solidFill>
                  <a:srgbClr val="FFFF00"/>
                </a:solidFill>
                <a:latin typeface="PT Serif"/>
                <a:ea typeface="PT Serif"/>
                <a:cs typeface="PT Serif"/>
                <a:sym typeface="PT Serif"/>
              </a:rPr>
              <a:t>2</a:t>
            </a:r>
            <a:r>
              <a:rPr lang="en">
                <a:solidFill>
                  <a:schemeClr val="dk1"/>
                </a:solidFill>
                <a:latin typeface="PT Serif"/>
                <a:ea typeface="PT Serif"/>
                <a:cs typeface="PT Serif"/>
                <a:sym typeface="PT Serif"/>
              </a:rPr>
              <a:t> </a:t>
            </a:r>
            <a:endParaRPr>
              <a:solidFill>
                <a:srgbClr val="FFFFFF"/>
              </a:solidFill>
              <a:latin typeface="PT Serif"/>
              <a:ea typeface="PT Serif"/>
              <a:cs typeface="PT Serif"/>
              <a:sym typeface="PT Serif"/>
            </a:endParaRPr>
          </a:p>
          <a:p>
            <a:pPr indent="-342900" lvl="0" marL="457200" marR="0" rtl="0" algn="l">
              <a:lnSpc>
                <a:spcPct val="115000"/>
              </a:lnSpc>
              <a:spcBef>
                <a:spcPts val="0"/>
              </a:spcBef>
              <a:spcAft>
                <a:spcPts val="0"/>
              </a:spcAft>
              <a:buClr>
                <a:srgbClr val="FFFFFF"/>
              </a:buClr>
              <a:buSzPts val="1800"/>
              <a:buFont typeface="PT Serif"/>
              <a:buChar char="-"/>
            </a:pPr>
            <a:r>
              <a:rPr lang="en">
                <a:solidFill>
                  <a:srgbClr val="FFFFFF"/>
                </a:solidFill>
                <a:latin typeface="PT Serif"/>
                <a:ea typeface="PT Serif"/>
                <a:cs typeface="PT Serif"/>
                <a:sym typeface="PT Serif"/>
              </a:rPr>
              <a:t>Trajectories are closed loops within which the current enclosed </a:t>
            </a:r>
            <a:r>
              <a:rPr i="1" lang="en">
                <a:solidFill>
                  <a:srgbClr val="FFFF00"/>
                </a:solidFill>
                <a:latin typeface="PT Serif"/>
                <a:ea typeface="PT Serif"/>
                <a:cs typeface="PT Serif"/>
                <a:sym typeface="PT Serif"/>
              </a:rPr>
              <a:t>I</a:t>
            </a:r>
            <a:r>
              <a:rPr baseline="-25000" i="1" lang="en">
                <a:solidFill>
                  <a:srgbClr val="FFFF00"/>
                </a:solidFill>
                <a:latin typeface="PT Serif"/>
                <a:ea typeface="PT Serif"/>
                <a:cs typeface="PT Serif"/>
                <a:sym typeface="PT Serif"/>
              </a:rPr>
              <a:t>encl </a:t>
            </a:r>
            <a:r>
              <a:rPr lang="en">
                <a:solidFill>
                  <a:srgbClr val="FFFFFF"/>
                </a:solidFill>
                <a:latin typeface="PT Serif"/>
                <a:ea typeface="PT Serif"/>
                <a:cs typeface="PT Serif"/>
                <a:sym typeface="PT Serif"/>
              </a:rPr>
              <a:t>is calculated</a:t>
            </a:r>
            <a:endParaRPr>
              <a:solidFill>
                <a:srgbClr val="FFFFFF"/>
              </a:solidFill>
              <a:latin typeface="PT Serif"/>
              <a:ea typeface="PT Serif"/>
              <a:cs typeface="PT Serif"/>
              <a:sym typeface="PT Serif"/>
            </a:endParaRPr>
          </a:p>
          <a:p>
            <a:pPr indent="0" lvl="0" marL="0" rtl="0" algn="l">
              <a:spcBef>
                <a:spcPts val="1600"/>
              </a:spcBef>
              <a:spcAft>
                <a:spcPts val="1600"/>
              </a:spcAft>
              <a:buNone/>
            </a:pPr>
            <a:r>
              <a:t/>
            </a:r>
            <a:endParaRPr baseline="-25000" i="1">
              <a:solidFill>
                <a:srgbClr val="FFFF00"/>
              </a:solidFill>
              <a:latin typeface="PT Serif"/>
              <a:ea typeface="PT Serif"/>
              <a:cs typeface="PT Serif"/>
              <a:sym typeface="PT Serif"/>
            </a:endParaRPr>
          </a:p>
        </p:txBody>
      </p:sp>
      <p:sp>
        <p:nvSpPr>
          <p:cNvPr id="240" name="Google Shape;240;p44"/>
          <p:cNvSpPr txBox="1"/>
          <p:nvPr>
            <p:ph idx="1" type="body"/>
          </p:nvPr>
        </p:nvSpPr>
        <p:spPr>
          <a:xfrm>
            <a:off x="6860975" y="281900"/>
            <a:ext cx="2244300" cy="286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400">
                <a:solidFill>
                  <a:srgbClr val="999999"/>
                </a:solidFill>
                <a:latin typeface="PT Serif"/>
                <a:ea typeface="PT Serif"/>
                <a:cs typeface="PT Serif"/>
                <a:sym typeface="PT Serif"/>
              </a:rPr>
              <a:t>[Bhattacharya et al, 2012]</a:t>
            </a:r>
            <a:endParaRPr i="1" sz="1400">
              <a:solidFill>
                <a:srgbClr val="999999"/>
              </a:solidFill>
              <a:latin typeface="PT Serif"/>
              <a:ea typeface="PT Serif"/>
              <a:cs typeface="PT Serif"/>
              <a:sym typeface="PT Serif"/>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44" name="Shape 244"/>
        <p:cNvGrpSpPr/>
        <p:nvPr/>
      </p:nvGrpSpPr>
      <p:grpSpPr>
        <a:xfrm>
          <a:off x="0" y="0"/>
          <a:ext cx="0" cy="0"/>
          <a:chOff x="0" y="0"/>
          <a:chExt cx="0" cy="0"/>
        </a:xfrm>
      </p:grpSpPr>
      <p:sp>
        <p:nvSpPr>
          <p:cNvPr id="245" name="Google Shape;245;p45"/>
          <p:cNvSpPr txBox="1"/>
          <p:nvPr>
            <p:ph type="title"/>
          </p:nvPr>
        </p:nvSpPr>
        <p:spPr>
          <a:xfrm>
            <a:off x="6900" y="-121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00"/>
                </a:solidFill>
                <a:latin typeface="PT Serif"/>
                <a:ea typeface="PT Serif"/>
                <a:cs typeface="PT Serif"/>
                <a:sym typeface="PT Serif"/>
              </a:rPr>
              <a:t>Recap until now...</a:t>
            </a:r>
            <a:endParaRPr>
              <a:solidFill>
                <a:srgbClr val="FFFF00"/>
              </a:solidFill>
              <a:latin typeface="PT Serif"/>
              <a:ea typeface="PT Serif"/>
              <a:cs typeface="PT Serif"/>
              <a:sym typeface="PT Serif"/>
            </a:endParaRPr>
          </a:p>
        </p:txBody>
      </p:sp>
      <p:sp>
        <p:nvSpPr>
          <p:cNvPr id="246" name="Google Shape;246;p45"/>
          <p:cNvSpPr txBox="1"/>
          <p:nvPr>
            <p:ph idx="1" type="body"/>
          </p:nvPr>
        </p:nvSpPr>
        <p:spPr>
          <a:xfrm>
            <a:off x="48300" y="1525050"/>
            <a:ext cx="9047400" cy="20934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FFFFFF"/>
              </a:buClr>
              <a:buSzPts val="1800"/>
              <a:buFont typeface="PT Serif"/>
              <a:buChar char="-"/>
            </a:pPr>
            <a:r>
              <a:rPr lang="en">
                <a:solidFill>
                  <a:srgbClr val="FFFFFF"/>
                </a:solidFill>
                <a:latin typeface="PT Serif"/>
                <a:ea typeface="PT Serif"/>
                <a:cs typeface="PT Serif"/>
                <a:sym typeface="PT Serif"/>
              </a:rPr>
              <a:t>We have a mechanism to compare/identify trajectories in same homotopy/homology class for 2D and 3D </a:t>
            </a:r>
            <a:endParaRPr>
              <a:solidFill>
                <a:srgbClr val="FFFFFF"/>
              </a:solidFill>
              <a:latin typeface="PT Serif"/>
              <a:ea typeface="PT Serif"/>
              <a:cs typeface="PT Serif"/>
              <a:sym typeface="PT Serif"/>
            </a:endParaRPr>
          </a:p>
          <a:p>
            <a:pPr indent="0" lvl="0" marL="457200" marR="0" rtl="0" algn="l">
              <a:lnSpc>
                <a:spcPct val="115000"/>
              </a:lnSpc>
              <a:spcBef>
                <a:spcPts val="1600"/>
              </a:spcBef>
              <a:spcAft>
                <a:spcPts val="0"/>
              </a:spcAft>
              <a:buNone/>
            </a:pPr>
            <a:r>
              <a:t/>
            </a:r>
            <a:endParaRPr>
              <a:solidFill>
                <a:srgbClr val="FFFFFF"/>
              </a:solidFill>
              <a:latin typeface="PT Serif"/>
              <a:ea typeface="PT Serif"/>
              <a:cs typeface="PT Serif"/>
              <a:sym typeface="PT Serif"/>
            </a:endParaRPr>
          </a:p>
          <a:p>
            <a:pPr indent="-342900" lvl="0" marL="457200" marR="0" rtl="0" algn="l">
              <a:lnSpc>
                <a:spcPct val="115000"/>
              </a:lnSpc>
              <a:spcBef>
                <a:spcPts val="1600"/>
              </a:spcBef>
              <a:spcAft>
                <a:spcPts val="0"/>
              </a:spcAft>
              <a:buClr>
                <a:srgbClr val="FFFFFF"/>
              </a:buClr>
              <a:buSzPts val="1800"/>
              <a:buFont typeface="PT Serif"/>
              <a:buChar char="-"/>
            </a:pPr>
            <a:r>
              <a:rPr lang="en">
                <a:solidFill>
                  <a:srgbClr val="FFFFFF"/>
                </a:solidFill>
                <a:latin typeface="PT Serif"/>
                <a:ea typeface="PT Serif"/>
                <a:cs typeface="PT Serif"/>
                <a:sym typeface="PT Serif"/>
              </a:rPr>
              <a:t>Trajectory optimization that generates sequence of smooth polynomials but no guarantees on homotopy class of solution. </a:t>
            </a:r>
            <a:r>
              <a:rPr lang="en">
                <a:solidFill>
                  <a:srgbClr val="FFFF00"/>
                </a:solidFill>
                <a:latin typeface="PT Serif"/>
                <a:ea typeface="PT Serif"/>
                <a:cs typeface="PT Serif"/>
                <a:sym typeface="PT Serif"/>
              </a:rPr>
              <a:t>In general, optimizing a totally different cost function with no focus on desired homotopy class.</a:t>
            </a:r>
            <a:endParaRPr>
              <a:solidFill>
                <a:srgbClr val="FFFF00"/>
              </a:solidFill>
              <a:latin typeface="PT Serif"/>
              <a:ea typeface="PT Serif"/>
              <a:cs typeface="PT Serif"/>
              <a:sym typeface="PT Serif"/>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50" name="Shape 250"/>
        <p:cNvGrpSpPr/>
        <p:nvPr/>
      </p:nvGrpSpPr>
      <p:grpSpPr>
        <a:xfrm>
          <a:off x="0" y="0"/>
          <a:ext cx="0" cy="0"/>
          <a:chOff x="0" y="0"/>
          <a:chExt cx="0" cy="0"/>
        </a:xfrm>
      </p:grpSpPr>
      <p:sp>
        <p:nvSpPr>
          <p:cNvPr id="251" name="Google Shape;251;p46"/>
          <p:cNvSpPr txBox="1"/>
          <p:nvPr>
            <p:ph type="title"/>
          </p:nvPr>
        </p:nvSpPr>
        <p:spPr>
          <a:xfrm>
            <a:off x="6900" y="-121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00"/>
                </a:solidFill>
                <a:latin typeface="PT Serif"/>
                <a:ea typeface="PT Serif"/>
                <a:cs typeface="PT Serif"/>
                <a:sym typeface="PT Serif"/>
              </a:rPr>
              <a:t>Branch &amp; Bound Homotopy Traj. Opt.</a:t>
            </a:r>
            <a:endParaRPr>
              <a:solidFill>
                <a:srgbClr val="FFFF00"/>
              </a:solidFill>
              <a:latin typeface="PT Serif"/>
              <a:ea typeface="PT Serif"/>
              <a:cs typeface="PT Serif"/>
              <a:sym typeface="PT Serif"/>
            </a:endParaRPr>
          </a:p>
        </p:txBody>
      </p:sp>
      <p:sp>
        <p:nvSpPr>
          <p:cNvPr id="252" name="Google Shape;252;p46"/>
          <p:cNvSpPr txBox="1"/>
          <p:nvPr>
            <p:ph idx="1" type="body"/>
          </p:nvPr>
        </p:nvSpPr>
        <p:spPr>
          <a:xfrm>
            <a:off x="6900" y="619075"/>
            <a:ext cx="9081600" cy="1557600"/>
          </a:xfrm>
          <a:prstGeom prst="rect">
            <a:avLst/>
          </a:prstGeom>
        </p:spPr>
        <p:txBody>
          <a:bodyPr anchorCtr="0" anchor="t" bIns="91425" lIns="91425" spcFirstLastPara="1" rIns="91425" wrap="square" tIns="91425">
            <a:noAutofit/>
          </a:bodyPr>
          <a:lstStyle/>
          <a:p>
            <a:pPr indent="-342900" lvl="0" marL="457200" marR="0" rtl="0" algn="l">
              <a:lnSpc>
                <a:spcPct val="115000"/>
              </a:lnSpc>
              <a:spcBef>
                <a:spcPts val="0"/>
              </a:spcBef>
              <a:spcAft>
                <a:spcPts val="0"/>
              </a:spcAft>
              <a:buClr>
                <a:srgbClr val="FFFFFF"/>
              </a:buClr>
              <a:buSzPts val="1800"/>
              <a:buFont typeface="PT Serif"/>
              <a:buChar char="-"/>
            </a:pPr>
            <a:r>
              <a:rPr lang="en">
                <a:solidFill>
                  <a:srgbClr val="FFFFFF"/>
                </a:solidFill>
                <a:latin typeface="PT Serif"/>
                <a:ea typeface="PT Serif"/>
                <a:cs typeface="PT Serif"/>
                <a:sym typeface="PT Serif"/>
              </a:rPr>
              <a:t>Goal: Find trajectory in desired homotopy with</a:t>
            </a:r>
            <a:endParaRPr>
              <a:solidFill>
                <a:srgbClr val="FFFFFF"/>
              </a:solidFill>
              <a:latin typeface="PT Serif"/>
              <a:ea typeface="PT Serif"/>
              <a:cs typeface="PT Serif"/>
              <a:sym typeface="PT Serif"/>
            </a:endParaRPr>
          </a:p>
          <a:p>
            <a:pPr indent="-317500" lvl="1" marL="914400" marR="0" rtl="0" algn="l">
              <a:lnSpc>
                <a:spcPct val="115000"/>
              </a:lnSpc>
              <a:spcBef>
                <a:spcPts val="0"/>
              </a:spcBef>
              <a:spcAft>
                <a:spcPts val="0"/>
              </a:spcAft>
              <a:buClr>
                <a:srgbClr val="FFFFFF"/>
              </a:buClr>
              <a:buSzPts val="1400"/>
              <a:buFont typeface="PT Serif"/>
              <a:buChar char="-"/>
            </a:pPr>
            <a:r>
              <a:rPr lang="en">
                <a:solidFill>
                  <a:srgbClr val="FFFFFF"/>
                </a:solidFill>
                <a:latin typeface="PT Serif"/>
                <a:ea typeface="PT Serif"/>
                <a:cs typeface="PT Serif"/>
                <a:sym typeface="PT Serif"/>
              </a:rPr>
              <a:t>Minimal number of knot points</a:t>
            </a:r>
            <a:endParaRPr>
              <a:solidFill>
                <a:srgbClr val="FFFFFF"/>
              </a:solidFill>
              <a:latin typeface="PT Serif"/>
              <a:ea typeface="PT Serif"/>
              <a:cs typeface="PT Serif"/>
              <a:sym typeface="PT Serif"/>
            </a:endParaRPr>
          </a:p>
          <a:p>
            <a:pPr indent="-317500" lvl="1" marL="914400" marR="0" rtl="0" algn="l">
              <a:lnSpc>
                <a:spcPct val="115000"/>
              </a:lnSpc>
              <a:spcBef>
                <a:spcPts val="0"/>
              </a:spcBef>
              <a:spcAft>
                <a:spcPts val="0"/>
              </a:spcAft>
              <a:buClr>
                <a:srgbClr val="FFFFFF"/>
              </a:buClr>
              <a:buSzPts val="1400"/>
              <a:buFont typeface="PT Serif"/>
              <a:buChar char="-"/>
            </a:pPr>
            <a:r>
              <a:rPr lang="en">
                <a:solidFill>
                  <a:srgbClr val="FFFFFF"/>
                </a:solidFill>
                <a:latin typeface="PT Serif"/>
                <a:ea typeface="PT Serif"/>
                <a:cs typeface="PT Serif"/>
                <a:sym typeface="PT Serif"/>
              </a:rPr>
              <a:t>Feasible, satisfies dynamics, smoothness and continuity constraints</a:t>
            </a:r>
            <a:endParaRPr>
              <a:solidFill>
                <a:srgbClr val="FFFFFF"/>
              </a:solidFill>
              <a:latin typeface="PT Serif"/>
              <a:ea typeface="PT Serif"/>
              <a:cs typeface="PT Serif"/>
              <a:sym typeface="PT Serif"/>
            </a:endParaRPr>
          </a:p>
          <a:p>
            <a:pPr indent="-342900" lvl="0" marL="457200" marR="0" rtl="0" algn="l">
              <a:lnSpc>
                <a:spcPct val="115000"/>
              </a:lnSpc>
              <a:spcBef>
                <a:spcPts val="0"/>
              </a:spcBef>
              <a:spcAft>
                <a:spcPts val="0"/>
              </a:spcAft>
              <a:buClr>
                <a:srgbClr val="FFFFFF"/>
              </a:buClr>
              <a:buSzPts val="1800"/>
              <a:buFont typeface="PT Serif"/>
              <a:buChar char="-"/>
            </a:pPr>
            <a:r>
              <a:rPr lang="en">
                <a:solidFill>
                  <a:srgbClr val="FFFFFF"/>
                </a:solidFill>
                <a:latin typeface="PT Serif"/>
                <a:ea typeface="PT Serif"/>
                <a:cs typeface="PT Serif"/>
                <a:sym typeface="PT Serif"/>
              </a:rPr>
              <a:t>Solution: Branch &amp; Bound type method that adaptively adds knot points where homotopy constraint is violated</a:t>
            </a:r>
            <a:endParaRPr>
              <a:solidFill>
                <a:srgbClr val="FFFFFF"/>
              </a:solidFill>
              <a:latin typeface="PT Serif"/>
              <a:ea typeface="PT Serif"/>
              <a:cs typeface="PT Serif"/>
              <a:sym typeface="PT Serif"/>
            </a:endParaRPr>
          </a:p>
        </p:txBody>
      </p:sp>
      <p:pic>
        <p:nvPicPr>
          <p:cNvPr id="253" name="Google Shape;253;p46"/>
          <p:cNvPicPr preferRelativeResize="0"/>
          <p:nvPr/>
        </p:nvPicPr>
        <p:blipFill rotWithShape="1">
          <a:blip r:embed="rId3">
            <a:alphaModFix/>
          </a:blip>
          <a:srcRect b="80591" l="0" r="0" t="-365"/>
          <a:stretch/>
        </p:blipFill>
        <p:spPr>
          <a:xfrm>
            <a:off x="982850" y="2571750"/>
            <a:ext cx="7178299" cy="2004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