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3" r:id="rId3"/>
    <p:sldId id="308" r:id="rId4"/>
    <p:sldId id="304" r:id="rId5"/>
    <p:sldId id="260" r:id="rId6"/>
    <p:sldId id="309" r:id="rId7"/>
    <p:sldId id="266" r:id="rId8"/>
    <p:sldId id="258" r:id="rId9"/>
    <p:sldId id="257" r:id="rId10"/>
    <p:sldId id="262" r:id="rId11"/>
    <p:sldId id="261" r:id="rId12"/>
    <p:sldId id="302" r:id="rId13"/>
    <p:sldId id="263" r:id="rId14"/>
    <p:sldId id="259" r:id="rId15"/>
    <p:sldId id="300" r:id="rId16"/>
    <p:sldId id="265" r:id="rId17"/>
    <p:sldId id="267" r:id="rId18"/>
    <p:sldId id="268" r:id="rId19"/>
    <p:sldId id="269" r:id="rId20"/>
    <p:sldId id="270" r:id="rId21"/>
    <p:sldId id="290" r:id="rId22"/>
    <p:sldId id="305" r:id="rId23"/>
    <p:sldId id="284" r:id="rId24"/>
    <p:sldId id="285" r:id="rId25"/>
    <p:sldId id="286" r:id="rId26"/>
    <p:sldId id="287" r:id="rId27"/>
    <p:sldId id="288" r:id="rId28"/>
    <p:sldId id="289" r:id="rId29"/>
    <p:sldId id="275" r:id="rId30"/>
    <p:sldId id="291" r:id="rId31"/>
    <p:sldId id="292" r:id="rId32"/>
    <p:sldId id="293" r:id="rId33"/>
    <p:sldId id="276" r:id="rId34"/>
    <p:sldId id="277" r:id="rId35"/>
    <p:sldId id="278" r:id="rId36"/>
    <p:sldId id="280" r:id="rId37"/>
    <p:sldId id="301" r:id="rId38"/>
    <p:sldId id="306" r:id="rId39"/>
    <p:sldId id="307" r:id="rId40"/>
    <p:sldId id="282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  <a:srgbClr val="339933"/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9" autoAdjust="0"/>
    <p:restoredTop sz="89750" autoAdjust="0"/>
  </p:normalViewPr>
  <p:slideViewPr>
    <p:cSldViewPr>
      <p:cViewPr>
        <p:scale>
          <a:sx n="100" d="100"/>
          <a:sy n="100" d="100"/>
        </p:scale>
        <p:origin x="-108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4.4444444444444502E-2"/>
          <c:y val="7.8502927518675616E-2"/>
          <c:w val="0.93209876543209902"/>
          <c:h val="0.6820127674718630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% Land Used</c:v>
                </c:pt>
              </c:strCache>
            </c:strRef>
          </c:tx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27%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82%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Land Used</c:v>
                </c:pt>
                <c:pt idx="1">
                  <c:v>Arable Land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0.26400000000000001</c:v>
                </c:pt>
                <c:pt idx="1">
                  <c:v>0.8</c:v>
                </c:pt>
              </c:numCache>
            </c:numRef>
          </c:val>
        </c:ser>
        <c:overlap val="100"/>
        <c:axId val="65082496"/>
        <c:axId val="65084032"/>
      </c:barChart>
      <c:catAx>
        <c:axId val="65082496"/>
        <c:scaling>
          <c:orientation val="minMax"/>
        </c:scaling>
        <c:axPos val="b"/>
        <c:tickLblPos val="nextTo"/>
        <c:crossAx val="65084032"/>
        <c:crosses val="autoZero"/>
        <c:auto val="1"/>
        <c:lblAlgn val="ctr"/>
        <c:lblOffset val="100"/>
      </c:catAx>
      <c:valAx>
        <c:axId val="65084032"/>
        <c:scaling>
          <c:orientation val="minMax"/>
        </c:scaling>
        <c:delete val="1"/>
        <c:axPos val="l"/>
        <c:majorGridlines/>
        <c:numFmt formatCode="0.00%" sourceLinked="1"/>
        <c:tickLblPos val="none"/>
        <c:crossAx val="65082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692A0-84C1-4FD0-A978-8B4E3527536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15BB21F-2EC6-42E2-9DB1-0C536D75942A}">
      <dgm:prSet phldrT="[Text]" custT="1"/>
      <dgm:spPr/>
      <dgm:t>
        <a:bodyPr/>
        <a:lstStyle/>
        <a:p>
          <a:r>
            <a:rPr lang="en-US" sz="1800" b="0" dirty="0" smtClean="0"/>
            <a:t>Sorghum</a:t>
          </a:r>
          <a:endParaRPr lang="en-US" sz="1800" b="0" dirty="0"/>
        </a:p>
      </dgm:t>
    </dgm:pt>
    <dgm:pt modelId="{1E2795FF-0347-4481-A87B-80116D6A5241}" type="parTrans" cxnId="{533F7109-1D73-4D15-9D3E-545C07DB7F74}">
      <dgm:prSet/>
      <dgm:spPr/>
      <dgm:t>
        <a:bodyPr/>
        <a:lstStyle/>
        <a:p>
          <a:endParaRPr lang="en-US"/>
        </a:p>
      </dgm:t>
    </dgm:pt>
    <dgm:pt modelId="{6EAE1A18-96AA-4042-89A6-137D4C55B06E}" type="sibTrans" cxnId="{533F7109-1D73-4D15-9D3E-545C07DB7F74}">
      <dgm:prSet/>
      <dgm:spPr/>
      <dgm:t>
        <a:bodyPr/>
        <a:lstStyle/>
        <a:p>
          <a:endParaRPr lang="en-US"/>
        </a:p>
      </dgm:t>
    </dgm:pt>
    <dgm:pt modelId="{2D3D933D-E339-4992-AAF1-A2D479CA2C21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Cowpea</a:t>
          </a:r>
          <a:endParaRPr lang="en-US" dirty="0"/>
        </a:p>
      </dgm:t>
    </dgm:pt>
    <dgm:pt modelId="{24E2028A-4DAF-4E04-80DD-007B6B4F2750}" type="parTrans" cxnId="{8C8B09E9-655F-4A26-B9DE-1EF784780E49}">
      <dgm:prSet/>
      <dgm:spPr/>
      <dgm:t>
        <a:bodyPr/>
        <a:lstStyle/>
        <a:p>
          <a:endParaRPr lang="en-US"/>
        </a:p>
      </dgm:t>
    </dgm:pt>
    <dgm:pt modelId="{2A9D3049-F076-4B7A-860D-56DDC1DB21D5}" type="sibTrans" cxnId="{8C8B09E9-655F-4A26-B9DE-1EF784780E49}">
      <dgm:prSet/>
      <dgm:spPr/>
      <dgm:t>
        <a:bodyPr/>
        <a:lstStyle/>
        <a:p>
          <a:endParaRPr lang="en-US"/>
        </a:p>
      </dgm:t>
    </dgm:pt>
    <dgm:pt modelId="{F271AFC4-0171-47D8-8E02-42359580C5D3}">
      <dgm:prSet phldrT="[Text]"/>
      <dgm:spPr/>
      <dgm:t>
        <a:bodyPr/>
        <a:lstStyle/>
        <a:p>
          <a:r>
            <a:rPr lang="en-US" dirty="0" smtClean="0"/>
            <a:t>Sorghum</a:t>
          </a:r>
          <a:endParaRPr lang="en-US" dirty="0"/>
        </a:p>
      </dgm:t>
    </dgm:pt>
    <dgm:pt modelId="{FF84F695-40E6-465E-9916-7D8385BA90D1}" type="parTrans" cxnId="{F666D1DB-59A9-4FC2-AF8E-B3AE3674365D}">
      <dgm:prSet/>
      <dgm:spPr/>
      <dgm:t>
        <a:bodyPr/>
        <a:lstStyle/>
        <a:p>
          <a:endParaRPr lang="en-US"/>
        </a:p>
      </dgm:t>
    </dgm:pt>
    <dgm:pt modelId="{0B91B143-5858-4720-9F2E-EF14496CE37C}" type="sibTrans" cxnId="{F666D1DB-59A9-4FC2-AF8E-B3AE3674365D}">
      <dgm:prSet/>
      <dgm:spPr/>
      <dgm:t>
        <a:bodyPr/>
        <a:lstStyle/>
        <a:p>
          <a:endParaRPr lang="en-US"/>
        </a:p>
      </dgm:t>
    </dgm:pt>
    <dgm:pt modelId="{45252F64-89C2-4B12-9913-9C00F6304A4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Egusi</a:t>
          </a:r>
          <a:endParaRPr lang="en-US" dirty="0"/>
        </a:p>
      </dgm:t>
    </dgm:pt>
    <dgm:pt modelId="{22E1F03A-7B8C-4230-A4B5-28ED918EC94D}" type="parTrans" cxnId="{C6005FF1-44F1-4AEC-8C4B-F992AEFCB099}">
      <dgm:prSet/>
      <dgm:spPr/>
      <dgm:t>
        <a:bodyPr/>
        <a:lstStyle/>
        <a:p>
          <a:endParaRPr lang="en-US"/>
        </a:p>
      </dgm:t>
    </dgm:pt>
    <dgm:pt modelId="{C32E7B53-C40A-40A9-973D-8169899D6FC9}" type="sibTrans" cxnId="{C6005FF1-44F1-4AEC-8C4B-F992AEFCB099}">
      <dgm:prSet/>
      <dgm:spPr/>
      <dgm:t>
        <a:bodyPr/>
        <a:lstStyle/>
        <a:p>
          <a:endParaRPr lang="en-US"/>
        </a:p>
      </dgm:t>
    </dgm:pt>
    <dgm:pt modelId="{4BD7BE3D-7A5F-41AD-AAE9-A3E41319C3C9}" type="pres">
      <dgm:prSet presAssocID="{5D5692A0-84C1-4FD0-A978-8B4E35275366}" presName="Name0" presStyleCnt="0">
        <dgm:presLayoutVars>
          <dgm:dir/>
          <dgm:animLvl val="lvl"/>
          <dgm:resizeHandles val="exact"/>
        </dgm:presLayoutVars>
      </dgm:prSet>
      <dgm:spPr/>
    </dgm:pt>
    <dgm:pt modelId="{2B381FF2-E8EF-4F55-80E2-D66F2DC70319}" type="pres">
      <dgm:prSet presAssocID="{D15BB21F-2EC6-42E2-9DB1-0C536D75942A}" presName="parTxOnly" presStyleLbl="node1" presStyleIdx="0" presStyleCnt="4" custScaleY="1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5E5AA-F6C3-412B-B345-1609342F85A8}" type="pres">
      <dgm:prSet presAssocID="{6EAE1A18-96AA-4042-89A6-137D4C55B06E}" presName="parTxOnlySpace" presStyleCnt="0"/>
      <dgm:spPr/>
    </dgm:pt>
    <dgm:pt modelId="{7E1F6008-65CD-4629-9185-AF79A3F139B2}" type="pres">
      <dgm:prSet presAssocID="{2D3D933D-E339-4992-AAF1-A2D479CA2C21}" presName="parTxOnly" presStyleLbl="node1" presStyleIdx="1" presStyleCnt="4" custScaleY="1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501FB-C3EB-4BE7-9B52-AE70CD7CC5CD}" type="pres">
      <dgm:prSet presAssocID="{2A9D3049-F076-4B7A-860D-56DDC1DB21D5}" presName="parTxOnlySpace" presStyleCnt="0"/>
      <dgm:spPr/>
    </dgm:pt>
    <dgm:pt modelId="{D38F438D-2AF4-4CE9-AE6E-69AC110D6AEC}" type="pres">
      <dgm:prSet presAssocID="{F271AFC4-0171-47D8-8E02-42359580C5D3}" presName="parTxOnly" presStyleLbl="node1" presStyleIdx="2" presStyleCnt="4" custScaleY="1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B6CB0-78B1-48A0-9001-6BDCD9AB6B37}" type="pres">
      <dgm:prSet presAssocID="{0B91B143-5858-4720-9F2E-EF14496CE37C}" presName="parTxOnlySpace" presStyleCnt="0"/>
      <dgm:spPr/>
    </dgm:pt>
    <dgm:pt modelId="{AD3091FB-324E-481D-B71E-80761059B6D4}" type="pres">
      <dgm:prSet presAssocID="{45252F64-89C2-4B12-9913-9C00F6304A4D}" presName="parTxOnly" presStyleLbl="node1" presStyleIdx="3" presStyleCnt="4" custScaleY="1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36792-7397-463D-BA5B-C68A21640810}" type="presOf" srcId="{2D3D933D-E339-4992-AAF1-A2D479CA2C21}" destId="{7E1F6008-65CD-4629-9185-AF79A3F139B2}" srcOrd="0" destOrd="0" presId="urn:microsoft.com/office/officeart/2005/8/layout/chevron1"/>
    <dgm:cxn modelId="{8C8B09E9-655F-4A26-B9DE-1EF784780E49}" srcId="{5D5692A0-84C1-4FD0-A978-8B4E35275366}" destId="{2D3D933D-E339-4992-AAF1-A2D479CA2C21}" srcOrd="1" destOrd="0" parTransId="{24E2028A-4DAF-4E04-80DD-007B6B4F2750}" sibTransId="{2A9D3049-F076-4B7A-860D-56DDC1DB21D5}"/>
    <dgm:cxn modelId="{E74BF9FE-7FA3-4451-80A0-F5034A4C06EB}" type="presOf" srcId="{45252F64-89C2-4B12-9913-9C00F6304A4D}" destId="{AD3091FB-324E-481D-B71E-80761059B6D4}" srcOrd="0" destOrd="0" presId="urn:microsoft.com/office/officeart/2005/8/layout/chevron1"/>
    <dgm:cxn modelId="{533F7109-1D73-4D15-9D3E-545C07DB7F74}" srcId="{5D5692A0-84C1-4FD0-A978-8B4E35275366}" destId="{D15BB21F-2EC6-42E2-9DB1-0C536D75942A}" srcOrd="0" destOrd="0" parTransId="{1E2795FF-0347-4481-A87B-80116D6A5241}" sibTransId="{6EAE1A18-96AA-4042-89A6-137D4C55B06E}"/>
    <dgm:cxn modelId="{C6005FF1-44F1-4AEC-8C4B-F992AEFCB099}" srcId="{5D5692A0-84C1-4FD0-A978-8B4E35275366}" destId="{45252F64-89C2-4B12-9913-9C00F6304A4D}" srcOrd="3" destOrd="0" parTransId="{22E1F03A-7B8C-4230-A4B5-28ED918EC94D}" sibTransId="{C32E7B53-C40A-40A9-973D-8169899D6FC9}"/>
    <dgm:cxn modelId="{F666D1DB-59A9-4FC2-AF8E-B3AE3674365D}" srcId="{5D5692A0-84C1-4FD0-A978-8B4E35275366}" destId="{F271AFC4-0171-47D8-8E02-42359580C5D3}" srcOrd="2" destOrd="0" parTransId="{FF84F695-40E6-465E-9916-7D8385BA90D1}" sibTransId="{0B91B143-5858-4720-9F2E-EF14496CE37C}"/>
    <dgm:cxn modelId="{90250509-3D9E-4CB2-84D1-BA3E654F6041}" type="presOf" srcId="{F271AFC4-0171-47D8-8E02-42359580C5D3}" destId="{D38F438D-2AF4-4CE9-AE6E-69AC110D6AEC}" srcOrd="0" destOrd="0" presId="urn:microsoft.com/office/officeart/2005/8/layout/chevron1"/>
    <dgm:cxn modelId="{D18E9F1C-53EA-4B1C-B737-FE1096BC2030}" type="presOf" srcId="{D15BB21F-2EC6-42E2-9DB1-0C536D75942A}" destId="{2B381FF2-E8EF-4F55-80E2-D66F2DC70319}" srcOrd="0" destOrd="0" presId="urn:microsoft.com/office/officeart/2005/8/layout/chevron1"/>
    <dgm:cxn modelId="{0AC391FD-875C-46BF-BC08-47CD2FD737A0}" type="presOf" srcId="{5D5692A0-84C1-4FD0-A978-8B4E35275366}" destId="{4BD7BE3D-7A5F-41AD-AAE9-A3E41319C3C9}" srcOrd="0" destOrd="0" presId="urn:microsoft.com/office/officeart/2005/8/layout/chevron1"/>
    <dgm:cxn modelId="{E5472B61-2BE6-4514-ADCA-F515488B6346}" type="presParOf" srcId="{4BD7BE3D-7A5F-41AD-AAE9-A3E41319C3C9}" destId="{2B381FF2-E8EF-4F55-80E2-D66F2DC70319}" srcOrd="0" destOrd="0" presId="urn:microsoft.com/office/officeart/2005/8/layout/chevron1"/>
    <dgm:cxn modelId="{973E36A9-A3DA-46E8-B027-B596219FB018}" type="presParOf" srcId="{4BD7BE3D-7A5F-41AD-AAE9-A3E41319C3C9}" destId="{B025E5AA-F6C3-412B-B345-1609342F85A8}" srcOrd="1" destOrd="0" presId="urn:microsoft.com/office/officeart/2005/8/layout/chevron1"/>
    <dgm:cxn modelId="{86B58656-EF29-4237-A355-F36D01C484DC}" type="presParOf" srcId="{4BD7BE3D-7A5F-41AD-AAE9-A3E41319C3C9}" destId="{7E1F6008-65CD-4629-9185-AF79A3F139B2}" srcOrd="2" destOrd="0" presId="urn:microsoft.com/office/officeart/2005/8/layout/chevron1"/>
    <dgm:cxn modelId="{7F7355F8-790E-4249-A0E0-2C9196003887}" type="presParOf" srcId="{4BD7BE3D-7A5F-41AD-AAE9-A3E41319C3C9}" destId="{6FE501FB-C3EB-4BE7-9B52-AE70CD7CC5CD}" srcOrd="3" destOrd="0" presId="urn:microsoft.com/office/officeart/2005/8/layout/chevron1"/>
    <dgm:cxn modelId="{CD72B411-B4C9-4D91-8674-5D2532A37355}" type="presParOf" srcId="{4BD7BE3D-7A5F-41AD-AAE9-A3E41319C3C9}" destId="{D38F438D-2AF4-4CE9-AE6E-69AC110D6AEC}" srcOrd="4" destOrd="0" presId="urn:microsoft.com/office/officeart/2005/8/layout/chevron1"/>
    <dgm:cxn modelId="{1BE43F23-0097-43DE-AE4E-BCF7D214B841}" type="presParOf" srcId="{4BD7BE3D-7A5F-41AD-AAE9-A3E41319C3C9}" destId="{24BB6CB0-78B1-48A0-9001-6BDCD9AB6B37}" srcOrd="5" destOrd="0" presId="urn:microsoft.com/office/officeart/2005/8/layout/chevron1"/>
    <dgm:cxn modelId="{2E166E0B-9053-490F-85B3-E875C22317B4}" type="presParOf" srcId="{4BD7BE3D-7A5F-41AD-AAE9-A3E41319C3C9}" destId="{AD3091FB-324E-481D-B71E-80761059B6D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27A70-4DDC-4898-B144-93BD3E3323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57D82B-095A-4904-86E8-171C202FE58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200" dirty="0" smtClean="0"/>
            <a:t>Cowpea</a:t>
          </a:r>
          <a:endParaRPr lang="en-US" sz="2200" dirty="0"/>
        </a:p>
      </dgm:t>
    </dgm:pt>
    <dgm:pt modelId="{E6428AEC-CD7E-4B18-9723-62E12F5C91EC}" type="parTrans" cxnId="{1F2C2905-D9B0-4F27-8AD8-4E36FDA1F432}">
      <dgm:prSet/>
      <dgm:spPr/>
      <dgm:t>
        <a:bodyPr/>
        <a:lstStyle/>
        <a:p>
          <a:endParaRPr lang="en-US"/>
        </a:p>
      </dgm:t>
    </dgm:pt>
    <dgm:pt modelId="{DAD3FBDC-2B3B-4C05-87E5-B9B64FEB43A5}" type="sibTrans" cxnId="{1F2C2905-D9B0-4F27-8AD8-4E36FDA1F432}">
      <dgm:prSet/>
      <dgm:spPr/>
      <dgm:t>
        <a:bodyPr/>
        <a:lstStyle/>
        <a:p>
          <a:endParaRPr lang="en-US"/>
        </a:p>
      </dgm:t>
    </dgm:pt>
    <dgm:pt modelId="{6688A1DD-C576-44BE-92D8-25E8205A006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200" dirty="0" smtClean="0"/>
            <a:t>Fallow</a:t>
          </a:r>
          <a:endParaRPr lang="en-US" sz="2200" dirty="0"/>
        </a:p>
      </dgm:t>
    </dgm:pt>
    <dgm:pt modelId="{A8BCBFAE-BECE-4AEE-9D32-E95FC71225BE}" type="parTrans" cxnId="{BA3824AA-40CF-4F62-8A4B-26CFB9486E41}">
      <dgm:prSet/>
      <dgm:spPr/>
      <dgm:t>
        <a:bodyPr/>
        <a:lstStyle/>
        <a:p>
          <a:endParaRPr lang="en-US"/>
        </a:p>
      </dgm:t>
    </dgm:pt>
    <dgm:pt modelId="{BEAC8711-9641-4B28-96AA-A9E60D43D243}" type="sibTrans" cxnId="{BA3824AA-40CF-4F62-8A4B-26CFB9486E41}">
      <dgm:prSet/>
      <dgm:spPr/>
      <dgm:t>
        <a:bodyPr/>
        <a:lstStyle/>
        <a:p>
          <a:endParaRPr lang="en-US"/>
        </a:p>
      </dgm:t>
    </dgm:pt>
    <dgm:pt modelId="{AE9EF287-AF55-4CC3-8721-A9984A463F9B}" type="pres">
      <dgm:prSet presAssocID="{D2A27A70-4DDC-4898-B144-93BD3E332309}" presName="Name0" presStyleCnt="0">
        <dgm:presLayoutVars>
          <dgm:dir/>
          <dgm:animLvl val="lvl"/>
          <dgm:resizeHandles val="exact"/>
        </dgm:presLayoutVars>
      </dgm:prSet>
      <dgm:spPr/>
    </dgm:pt>
    <dgm:pt modelId="{1E6202B5-8A81-4305-AD34-98A1BEBE9478}" type="pres">
      <dgm:prSet presAssocID="{1157D82B-095A-4904-86E8-171C202FE582}" presName="parTxOnly" presStyleLbl="node1" presStyleIdx="0" presStyleCnt="2" custScaleX="205436" custScaleY="167553" custLinFactNeighborX="-4746" custLinFactNeighborY="-9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F6C1A-E9AD-480B-8B07-5336915976A3}" type="pres">
      <dgm:prSet presAssocID="{DAD3FBDC-2B3B-4C05-87E5-B9B64FEB43A5}" presName="parTxOnlySpace" presStyleCnt="0"/>
      <dgm:spPr/>
    </dgm:pt>
    <dgm:pt modelId="{5163A143-297E-4824-AF2F-2925C4AFE26D}" type="pres">
      <dgm:prSet presAssocID="{6688A1DD-C576-44BE-92D8-25E8205A006A}" presName="parTxOnly" presStyleLbl="node1" presStyleIdx="1" presStyleCnt="2" custScaleX="374127" custScaleY="167553" custLinFactNeighborX="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C2905-D9B0-4F27-8AD8-4E36FDA1F432}" srcId="{D2A27A70-4DDC-4898-B144-93BD3E332309}" destId="{1157D82B-095A-4904-86E8-171C202FE582}" srcOrd="0" destOrd="0" parTransId="{E6428AEC-CD7E-4B18-9723-62E12F5C91EC}" sibTransId="{DAD3FBDC-2B3B-4C05-87E5-B9B64FEB43A5}"/>
    <dgm:cxn modelId="{8E5336B9-2B62-43E5-9415-9484F33D207F}" type="presOf" srcId="{D2A27A70-4DDC-4898-B144-93BD3E332309}" destId="{AE9EF287-AF55-4CC3-8721-A9984A463F9B}" srcOrd="0" destOrd="0" presId="urn:microsoft.com/office/officeart/2005/8/layout/chevron1"/>
    <dgm:cxn modelId="{BA3824AA-40CF-4F62-8A4B-26CFB9486E41}" srcId="{D2A27A70-4DDC-4898-B144-93BD3E332309}" destId="{6688A1DD-C576-44BE-92D8-25E8205A006A}" srcOrd="1" destOrd="0" parTransId="{A8BCBFAE-BECE-4AEE-9D32-E95FC71225BE}" sibTransId="{BEAC8711-9641-4B28-96AA-A9E60D43D243}"/>
    <dgm:cxn modelId="{1E6C0FE7-676B-4026-9938-AC371C8B57BC}" type="presOf" srcId="{6688A1DD-C576-44BE-92D8-25E8205A006A}" destId="{5163A143-297E-4824-AF2F-2925C4AFE26D}" srcOrd="0" destOrd="0" presId="urn:microsoft.com/office/officeart/2005/8/layout/chevron1"/>
    <dgm:cxn modelId="{CFCE4533-F021-4E18-9DE4-0A2A7C2BBAA3}" type="presOf" srcId="{1157D82B-095A-4904-86E8-171C202FE582}" destId="{1E6202B5-8A81-4305-AD34-98A1BEBE9478}" srcOrd="0" destOrd="0" presId="urn:microsoft.com/office/officeart/2005/8/layout/chevron1"/>
    <dgm:cxn modelId="{99B77318-D057-4BF7-A8D7-5053AB15122F}" type="presParOf" srcId="{AE9EF287-AF55-4CC3-8721-A9984A463F9B}" destId="{1E6202B5-8A81-4305-AD34-98A1BEBE9478}" srcOrd="0" destOrd="0" presId="urn:microsoft.com/office/officeart/2005/8/layout/chevron1"/>
    <dgm:cxn modelId="{1FC21024-ECFE-4673-942A-16EFDAE39BD5}" type="presParOf" srcId="{AE9EF287-AF55-4CC3-8721-A9984A463F9B}" destId="{301F6C1A-E9AD-480B-8B07-5336915976A3}" srcOrd="1" destOrd="0" presId="urn:microsoft.com/office/officeart/2005/8/layout/chevron1"/>
    <dgm:cxn modelId="{E214235D-8A2D-4FF0-80D8-2BB1E7EADF32}" type="presParOf" srcId="{AE9EF287-AF55-4CC3-8721-A9984A463F9B}" destId="{5163A143-297E-4824-AF2F-2925C4AFE26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381FF2-E8EF-4F55-80E2-D66F2DC70319}">
      <dsp:nvSpPr>
        <dsp:cNvPr id="0" name=""/>
        <dsp:cNvSpPr/>
      </dsp:nvSpPr>
      <dsp:spPr>
        <a:xfrm>
          <a:off x="2969" y="304798"/>
          <a:ext cx="1728341" cy="83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Sorghum</a:t>
          </a:r>
          <a:endParaRPr lang="en-US" sz="1800" b="0" kern="1200" dirty="0"/>
        </a:p>
      </dsp:txBody>
      <dsp:txXfrm>
        <a:off x="2969" y="304798"/>
        <a:ext cx="1728341" cy="838203"/>
      </dsp:txXfrm>
    </dsp:sp>
    <dsp:sp modelId="{7E1F6008-65CD-4629-9185-AF79A3F139B2}">
      <dsp:nvSpPr>
        <dsp:cNvPr id="0" name=""/>
        <dsp:cNvSpPr/>
      </dsp:nvSpPr>
      <dsp:spPr>
        <a:xfrm>
          <a:off x="1558476" y="304798"/>
          <a:ext cx="1728341" cy="838203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Cowpea</a:t>
          </a:r>
          <a:endParaRPr lang="en-US" sz="1500" kern="1200" dirty="0"/>
        </a:p>
      </dsp:txBody>
      <dsp:txXfrm>
        <a:off x="1558476" y="304798"/>
        <a:ext cx="1728341" cy="838203"/>
      </dsp:txXfrm>
    </dsp:sp>
    <dsp:sp modelId="{D38F438D-2AF4-4CE9-AE6E-69AC110D6AEC}">
      <dsp:nvSpPr>
        <dsp:cNvPr id="0" name=""/>
        <dsp:cNvSpPr/>
      </dsp:nvSpPr>
      <dsp:spPr>
        <a:xfrm>
          <a:off x="3113982" y="304798"/>
          <a:ext cx="1728341" cy="83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Sorghum</a:t>
          </a:r>
          <a:endParaRPr lang="en-US" sz="1500" kern="1200" dirty="0"/>
        </a:p>
      </dsp:txBody>
      <dsp:txXfrm>
        <a:off x="3113982" y="304798"/>
        <a:ext cx="1728341" cy="838203"/>
      </dsp:txXfrm>
    </dsp:sp>
    <dsp:sp modelId="{AD3091FB-324E-481D-B71E-80761059B6D4}">
      <dsp:nvSpPr>
        <dsp:cNvPr id="0" name=""/>
        <dsp:cNvSpPr/>
      </dsp:nvSpPr>
      <dsp:spPr>
        <a:xfrm>
          <a:off x="4669489" y="304798"/>
          <a:ext cx="1728341" cy="838203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Egusi</a:t>
          </a:r>
          <a:endParaRPr lang="en-US" sz="1500" kern="1200" dirty="0"/>
        </a:p>
      </dsp:txBody>
      <dsp:txXfrm>
        <a:off x="4669489" y="304798"/>
        <a:ext cx="1728341" cy="8382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6202B5-8A81-4305-AD34-98A1BEBE9478}">
      <dsp:nvSpPr>
        <dsp:cNvPr id="0" name=""/>
        <dsp:cNvSpPr/>
      </dsp:nvSpPr>
      <dsp:spPr>
        <a:xfrm>
          <a:off x="0" y="947595"/>
          <a:ext cx="2335712" cy="762000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Cowpea</a:t>
          </a:r>
          <a:endParaRPr lang="en-US" sz="2200" kern="1200" dirty="0"/>
        </a:p>
      </dsp:txBody>
      <dsp:txXfrm>
        <a:off x="0" y="947595"/>
        <a:ext cx="2335712" cy="762000"/>
      </dsp:txXfrm>
    </dsp:sp>
    <dsp:sp modelId="{5163A143-297E-4824-AF2F-2925C4AFE26D}">
      <dsp:nvSpPr>
        <dsp:cNvPr id="0" name=""/>
        <dsp:cNvSpPr/>
      </dsp:nvSpPr>
      <dsp:spPr>
        <a:xfrm>
          <a:off x="2223348" y="990599"/>
          <a:ext cx="4253651" cy="762000"/>
        </a:xfrm>
        <a:prstGeom prst="chevron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Fallow</a:t>
          </a:r>
          <a:endParaRPr lang="en-US" sz="2200" kern="1200" dirty="0"/>
        </a:p>
      </dsp:txBody>
      <dsp:txXfrm>
        <a:off x="2223348" y="990599"/>
        <a:ext cx="4253651" cy="76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3705-22E8-48D8-A7F1-BB78E11F965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E658-8D05-48A0-8255-655A96152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2E658-8D05-48A0-8255-655A96152F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2E658-8D05-48A0-8255-655A96152F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0EB97D-AED0-4240-8EB1-4FB041FA99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A5BB6C-9BBB-4D9E-8BFD-ED86F0DF1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len\AppData\Local\Temp\DSC_0194.jpg"/>
          <p:cNvPicPr>
            <a:picLocks noChangeAspect="1" noChangeArrowheads="1"/>
          </p:cNvPicPr>
          <p:nvPr/>
        </p:nvPicPr>
        <p:blipFill>
          <a:blip r:embed="rId3" cstate="print"/>
          <a:srcRect l="11497" r="8022"/>
          <a:stretch>
            <a:fillRect/>
          </a:stretch>
        </p:blipFill>
        <p:spPr bwMode="auto">
          <a:xfrm>
            <a:off x="152400" y="1905000"/>
            <a:ext cx="4267200" cy="3810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9000" b="1" dirty="0" smtClean="0">
                <a:solidFill>
                  <a:schemeClr val="tx1"/>
                </a:solidFill>
                <a:latin typeface="Candara" pitchFamily="34" charset="0"/>
              </a:rPr>
              <a:t>C.A.R.E.</a:t>
            </a:r>
            <a:endParaRPr lang="en-US" sz="9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Conservative Agriculture for Rural Empowerment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-1724" t="8620" b="5172"/>
          <a:stretch>
            <a:fillRect/>
          </a:stretch>
        </p:blipFill>
        <p:spPr bwMode="auto">
          <a:xfrm>
            <a:off x="4495800" y="19050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62200" y="6019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Glen de Villafranca</a:t>
            </a:r>
            <a:r>
              <a:rPr lang="en-US" b="1" dirty="0" smtClean="0"/>
              <a:t> · Nick Lancaster · Dan Letts </a:t>
            </a:r>
          </a:p>
          <a:p>
            <a:r>
              <a:rPr lang="en-US" b="1" dirty="0" smtClean="0"/>
              <a:t>Kate McCarthy · Diego Molina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NIGERIA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Labor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124200" cy="4343400"/>
          </a:xfrm>
        </p:spPr>
        <p:txBody>
          <a:bodyPr>
            <a:normAutofit/>
          </a:bodyPr>
          <a:lstStyle/>
          <a:p>
            <a:pPr algn="r"/>
            <a:r>
              <a:rPr lang="en-US" sz="2900" b="1" dirty="0" smtClean="0"/>
              <a:t>No tillage</a:t>
            </a:r>
            <a:endParaRPr lang="en-US" sz="2900" b="1" dirty="0" smtClean="0">
              <a:sym typeface="Wingdings" pitchFamily="2" charset="2"/>
            </a:endParaRPr>
          </a:p>
          <a:p>
            <a:pPr algn="r"/>
            <a:r>
              <a:rPr lang="en-US" sz="2900" b="1" dirty="0" smtClean="0">
                <a:sym typeface="Wingdings" pitchFamily="2" charset="2"/>
              </a:rPr>
              <a:t>Direct seeding</a:t>
            </a:r>
          </a:p>
          <a:p>
            <a:pPr algn="r"/>
            <a:r>
              <a:rPr lang="en-US" sz="2900" b="1" dirty="0" smtClean="0">
                <a:sym typeface="Wingdings" pitchFamily="2" charset="2"/>
              </a:rPr>
              <a:t>Reduced weeding </a:t>
            </a:r>
          </a:p>
          <a:p>
            <a:endParaRPr lang="en-US" sz="2900" b="1" dirty="0"/>
          </a:p>
        </p:txBody>
      </p:sp>
      <p:pic>
        <p:nvPicPr>
          <p:cNvPr id="6" name="Content Placeholder 5" descr="jabplan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759" b="10526"/>
          <a:stretch>
            <a:fillRect/>
          </a:stretch>
        </p:blipFill>
        <p:spPr>
          <a:xfrm>
            <a:off x="4572000" y="1752600"/>
            <a:ext cx="3810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685800"/>
          </a:xfrm>
        </p:spPr>
        <p:txBody>
          <a:bodyPr>
            <a:normAutofit fontScale="47500" lnSpcReduction="20000"/>
          </a:bodyPr>
          <a:lstStyle/>
          <a:p>
            <a:r>
              <a:rPr lang="en-US" sz="4600" dirty="0" smtClean="0"/>
              <a:t>Much less time is required compared to conventional agriculture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Efficient Labor</a:t>
            </a:r>
            <a:endParaRPr lang="en-US" sz="36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solidFill>
            <a:schemeClr val="bg1"/>
          </a:solidFill>
        </p:spPr>
      </p:sp>
      <p:pic>
        <p:nvPicPr>
          <p:cNvPr id="4" name="Picture 3" descr="Conservative agricul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7620000" cy="3072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886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Hours Per Hectare</a:t>
            </a:r>
          </a:p>
          <a:p>
            <a:pPr algn="r"/>
            <a:r>
              <a:rPr lang="en-US" i="1" dirty="0" smtClean="0"/>
              <a:t>Food and Agriculture Organization of the United Nations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Over time, yields have been known to increase to twice</a:t>
            </a:r>
          </a:p>
          <a:p>
            <a:r>
              <a:rPr lang="en-US" sz="2200" dirty="0" smtClean="0"/>
              <a:t> and even three times initial production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Increased Yields</a:t>
            </a:r>
            <a:endParaRPr lang="en-US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691" r="369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2209800"/>
          </a:xfrm>
        </p:spPr>
        <p:txBody>
          <a:bodyPr numCol="3">
            <a:normAutofit fontScale="70000" lnSpcReduction="20000"/>
          </a:bodyPr>
          <a:lstStyle/>
          <a:p>
            <a:r>
              <a:rPr lang="en-US" sz="4100" dirty="0" smtClean="0"/>
              <a:t>Less soil erosion</a:t>
            </a:r>
          </a:p>
          <a:p>
            <a:r>
              <a:rPr lang="en-US" sz="4100" dirty="0" smtClean="0"/>
              <a:t>Reduced pesticide use</a:t>
            </a:r>
          </a:p>
          <a:p>
            <a:endParaRPr lang="en-US" sz="4100" dirty="0" smtClean="0"/>
          </a:p>
          <a:p>
            <a:endParaRPr lang="en-US" sz="4100" dirty="0" smtClean="0"/>
          </a:p>
          <a:p>
            <a:r>
              <a:rPr lang="en-US" sz="4100" dirty="0" smtClean="0"/>
              <a:t>Increased water infiltration to soil</a:t>
            </a:r>
          </a:p>
          <a:p>
            <a:r>
              <a:rPr lang="en-US" sz="4100" dirty="0" smtClean="0"/>
              <a:t>Increased carbon sequestration</a:t>
            </a:r>
          </a:p>
          <a:p>
            <a:endParaRPr lang="en-US" sz="4100" dirty="0" smtClean="0"/>
          </a:p>
          <a:p>
            <a:r>
              <a:rPr lang="en-US" sz="4100" dirty="0" smtClean="0"/>
              <a:t>Biodiversity</a:t>
            </a:r>
          </a:p>
          <a:p>
            <a:r>
              <a:rPr lang="en-US" sz="4100" dirty="0" smtClean="0"/>
              <a:t>Better soil quality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soil erosion via runoff.jpg"/>
          <p:cNvPicPr>
            <a:picLocks noChangeAspect="1"/>
          </p:cNvPicPr>
          <p:nvPr/>
        </p:nvPicPr>
        <p:blipFill>
          <a:blip r:embed="rId2" cstate="print"/>
          <a:srcRect t="-4902" b="14216"/>
          <a:stretch>
            <a:fillRect/>
          </a:stretch>
        </p:blipFill>
        <p:spPr>
          <a:xfrm>
            <a:off x="381000" y="3810000"/>
            <a:ext cx="2159000" cy="2819400"/>
          </a:xfrm>
          <a:prstGeom prst="rect">
            <a:avLst/>
          </a:prstGeom>
        </p:spPr>
      </p:pic>
      <p:pic>
        <p:nvPicPr>
          <p:cNvPr id="6" name="Picture 5" descr="erosion.jpg"/>
          <p:cNvPicPr>
            <a:picLocks noChangeAspect="1"/>
          </p:cNvPicPr>
          <p:nvPr/>
        </p:nvPicPr>
        <p:blipFill>
          <a:blip r:embed="rId3" cstate="print"/>
          <a:srcRect l="21404" t="-5607" r="13474"/>
          <a:stretch>
            <a:fillRect/>
          </a:stretch>
        </p:blipFill>
        <p:spPr>
          <a:xfrm>
            <a:off x="6477000" y="3733800"/>
            <a:ext cx="2209800" cy="2870200"/>
          </a:xfrm>
          <a:prstGeom prst="rect">
            <a:avLst/>
          </a:prstGeom>
        </p:spPr>
      </p:pic>
      <p:pic>
        <p:nvPicPr>
          <p:cNvPr id="7" name="Picture 6" descr="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480560"/>
            <a:ext cx="3581400" cy="214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Agriculture Works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Brazil</a:t>
            </a:r>
          </a:p>
          <a:p>
            <a:r>
              <a:rPr lang="en-US" sz="2200" b="1" dirty="0" smtClean="0"/>
              <a:t>Ghana</a:t>
            </a:r>
          </a:p>
          <a:p>
            <a:r>
              <a:rPr lang="en-US" sz="2200" b="1" dirty="0" smtClean="0"/>
              <a:t>Egypt</a:t>
            </a:r>
          </a:p>
          <a:p>
            <a:r>
              <a:rPr lang="en-US" sz="2200" b="1" dirty="0" smtClean="0"/>
              <a:t>Kenya</a:t>
            </a:r>
          </a:p>
          <a:p>
            <a:r>
              <a:rPr lang="en-US" sz="2200" b="1" dirty="0" smtClean="0"/>
              <a:t>Swaziland</a:t>
            </a:r>
          </a:p>
          <a:p>
            <a:r>
              <a:rPr lang="en-US" sz="2200" b="1" dirty="0" smtClean="0"/>
              <a:t>Jordan</a:t>
            </a:r>
          </a:p>
          <a:p>
            <a:r>
              <a:rPr lang="en-US" sz="2200" b="1" dirty="0" smtClean="0"/>
              <a:t>Venezuela</a:t>
            </a:r>
          </a:p>
          <a:p>
            <a:r>
              <a:rPr lang="en-US" sz="2200" b="1" dirty="0" smtClean="0"/>
              <a:t>Cuba</a:t>
            </a:r>
            <a:endParaRPr lang="en-US" sz="2200" b="1" dirty="0"/>
          </a:p>
        </p:txBody>
      </p:sp>
      <p:pic>
        <p:nvPicPr>
          <p:cNvPr id="5" name="Content Placeholder 4" descr="africa farming po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6527092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Is Well Suited to Nigeria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19600" y="1752600"/>
            <a:ext cx="4343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Climate</a:t>
            </a:r>
          </a:p>
          <a:p>
            <a:endParaRPr lang="en-US" dirty="0" smtClean="0"/>
          </a:p>
          <a:p>
            <a:r>
              <a:rPr lang="en-US" dirty="0" smtClean="0"/>
              <a:t>Soil Conditions</a:t>
            </a:r>
          </a:p>
          <a:p>
            <a:endParaRPr lang="en-US" dirty="0" smtClean="0"/>
          </a:p>
          <a:p>
            <a:r>
              <a:rPr lang="en-US" dirty="0" smtClean="0"/>
              <a:t>Inefficient Current Farming Techniques</a:t>
            </a:r>
          </a:p>
          <a:p>
            <a:pPr lvl="1"/>
            <a:r>
              <a:rPr lang="en-US" dirty="0" smtClean="0"/>
              <a:t> Bush Fallow</a:t>
            </a:r>
          </a:p>
          <a:p>
            <a:pPr lvl="1"/>
            <a:r>
              <a:rPr lang="en-US" dirty="0" smtClean="0"/>
              <a:t> Conventional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 Can Help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3095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Go beyond subsistence agriculture</a:t>
            </a:r>
          </a:p>
          <a:p>
            <a:r>
              <a:rPr lang="en-US" dirty="0" smtClean="0"/>
              <a:t>Ameliorate malnutrition epidemic</a:t>
            </a:r>
          </a:p>
          <a:p>
            <a:r>
              <a:rPr lang="en-US" dirty="0" smtClean="0"/>
              <a:t>Allow farmers to expand production</a:t>
            </a:r>
          </a:p>
          <a:p>
            <a:r>
              <a:rPr lang="en-US" dirty="0" smtClean="0"/>
              <a:t>Allow small farmers to escape poverty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023" y="1981200"/>
            <a:ext cx="259277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Establish a farm at a rural school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Incorporate CA into curriculum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Educate school and community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Empower rural Nigerians to shape their own futures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Conservative Agriculture for Rural Empowerment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C.A.R.E. will accomplish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conservative agriculture</a:t>
            </a:r>
          </a:p>
          <a:p>
            <a:pPr lvl="1"/>
            <a:r>
              <a:rPr lang="en-US" sz="2000" dirty="0" smtClean="0"/>
              <a:t>Economical</a:t>
            </a:r>
          </a:p>
          <a:p>
            <a:pPr lvl="1"/>
            <a:r>
              <a:rPr lang="en-US" sz="2000" dirty="0" smtClean="0"/>
              <a:t>Agronomical</a:t>
            </a:r>
          </a:p>
          <a:p>
            <a:pPr lvl="1"/>
            <a:r>
              <a:rPr lang="en-US" sz="2000" dirty="0" smtClean="0"/>
              <a:t>Environmental</a:t>
            </a:r>
          </a:p>
          <a:p>
            <a:r>
              <a:rPr lang="en-US" dirty="0" smtClean="0"/>
              <a:t>Benefits to students</a:t>
            </a:r>
          </a:p>
          <a:p>
            <a:pPr lvl="1"/>
            <a:r>
              <a:rPr lang="en-US" sz="2000" dirty="0" smtClean="0"/>
              <a:t>Hands on education</a:t>
            </a:r>
          </a:p>
          <a:p>
            <a:pPr lvl="1"/>
            <a:r>
              <a:rPr lang="en-US" sz="2000" dirty="0" smtClean="0"/>
              <a:t>Nutrition</a:t>
            </a:r>
          </a:p>
          <a:p>
            <a:r>
              <a:rPr lang="en-US" dirty="0" smtClean="0"/>
              <a:t>Benefits to community</a:t>
            </a:r>
          </a:p>
          <a:p>
            <a:pPr lvl="1"/>
            <a:r>
              <a:rPr lang="en-US" sz="2000" dirty="0" smtClean="0"/>
              <a:t>No-risk exposure to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Step 1: Preparation</a:t>
            </a:r>
          </a:p>
          <a:p>
            <a:r>
              <a:rPr lang="en-US" sz="2600" dirty="0" smtClean="0"/>
              <a:t>Step 2: Education and Training of Supervisors</a:t>
            </a:r>
          </a:p>
          <a:p>
            <a:r>
              <a:rPr lang="en-US" sz="2600" dirty="0" smtClean="0"/>
              <a:t>Step 3: Preparing the Land</a:t>
            </a:r>
          </a:p>
          <a:p>
            <a:r>
              <a:rPr lang="en-US" sz="2600" dirty="0" smtClean="0"/>
              <a:t>Step 4: Select and Plant a Cover Crop</a:t>
            </a:r>
          </a:p>
          <a:p>
            <a:r>
              <a:rPr lang="en-US" sz="2600" dirty="0" smtClean="0"/>
              <a:t>Step 5: Cultivate Staple Crops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Will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 is the increased freedom and opportunity to improve one’s life and pursue ends according to one’s interests, preferences, and needs.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Definition of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2133600"/>
          </a:xfrm>
        </p:spPr>
        <p:txBody>
          <a:bodyPr numCol="2">
            <a:normAutofit/>
          </a:bodyPr>
          <a:lstStyle/>
          <a:p>
            <a:r>
              <a:rPr lang="en-US" sz="2600" dirty="0" smtClean="0"/>
              <a:t>Choose a location</a:t>
            </a:r>
          </a:p>
          <a:p>
            <a:pPr lvl="1"/>
            <a:r>
              <a:rPr lang="en-US" dirty="0" smtClean="0"/>
              <a:t>Rural</a:t>
            </a:r>
          </a:p>
          <a:p>
            <a:pPr lvl="1"/>
            <a:r>
              <a:rPr lang="en-US" dirty="0" smtClean="0"/>
              <a:t>Suitable Climate and Soil Conditions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Unproductive agricultural sector</a:t>
            </a:r>
          </a:p>
          <a:p>
            <a:pPr lvl="1"/>
            <a:r>
              <a:rPr lang="en-US" dirty="0" smtClean="0"/>
              <a:t>Potential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4531" b="28859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181600" cy="4572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Kogi State, Nigeria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One of the poorest in Nigeria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Absent </a:t>
            </a:r>
            <a:r>
              <a:rPr lang="en-US" b="1" dirty="0" err="1" smtClean="0">
                <a:solidFill>
                  <a:schemeClr val="tx2"/>
                </a:solidFill>
              </a:rPr>
              <a:t>Sharia</a:t>
            </a:r>
            <a:r>
              <a:rPr lang="en-US" b="1" dirty="0" smtClean="0">
                <a:solidFill>
                  <a:schemeClr val="tx2"/>
                </a:solidFill>
              </a:rPr>
              <a:t> law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Very rural and agrarian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Suitable soil and climate conditions</a:t>
            </a:r>
          </a:p>
          <a:p>
            <a:pPr lvl="1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endParaRPr lang="en-US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3037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Agricultural Development Constraints: </a:t>
            </a:r>
            <a:br>
              <a:rPr lang="en-US" dirty="0" smtClean="0"/>
            </a:br>
            <a:r>
              <a:rPr lang="en-US" dirty="0" smtClean="0"/>
              <a:t>Kogi State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174" b="3721"/>
          <a:stretch>
            <a:fillRect/>
          </a:stretch>
        </p:blipFill>
        <p:spPr bwMode="auto">
          <a:xfrm>
            <a:off x="457200" y="1524000"/>
            <a:ext cx="34289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435" t="3030"/>
          <a:stretch>
            <a:fillRect/>
          </a:stretch>
        </p:blipFill>
        <p:spPr bwMode="auto">
          <a:xfrm>
            <a:off x="5257800" y="1676400"/>
            <a:ext cx="30532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038600"/>
            <a:ext cx="3276600" cy="253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Financial Constraints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19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Environmental Constraints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Socio-cultural Constraints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47800" y="2971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28956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5410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001000" cy="2753833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100" dirty="0" smtClean="0"/>
              <a:t>Select a school</a:t>
            </a:r>
          </a:p>
          <a:p>
            <a:pPr lvl="1"/>
            <a:r>
              <a:rPr lang="en-US" sz="3100" dirty="0" smtClean="0"/>
              <a:t>In selected area</a:t>
            </a:r>
          </a:p>
          <a:p>
            <a:pPr lvl="1"/>
            <a:r>
              <a:rPr lang="en-US" sz="3100" dirty="0" smtClean="0"/>
              <a:t>Number of students on par with national average</a:t>
            </a:r>
          </a:p>
          <a:p>
            <a:pPr lvl="1"/>
            <a:endParaRPr lang="en-US" sz="3100" dirty="0" smtClean="0"/>
          </a:p>
          <a:p>
            <a:pPr lvl="1"/>
            <a:endParaRPr lang="en-US" sz="3100" dirty="0" smtClean="0"/>
          </a:p>
          <a:p>
            <a:pPr lvl="1"/>
            <a:endParaRPr lang="en-US" sz="3100" dirty="0" smtClean="0"/>
          </a:p>
          <a:p>
            <a:pPr lvl="1"/>
            <a:r>
              <a:rPr lang="en-US" sz="3100" dirty="0" smtClean="0"/>
              <a:t>Available farmland</a:t>
            </a:r>
          </a:p>
          <a:p>
            <a:pPr lvl="1"/>
            <a:r>
              <a:rPr lang="en-US" sz="3100" dirty="0" smtClean="0"/>
              <a:t>Willing to adopt CA into curriculum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276725" cy="317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High yield to labor ratio</a:t>
            </a:r>
          </a:p>
          <a:p>
            <a:pPr lvl="1"/>
            <a:r>
              <a:rPr lang="en-US" dirty="0" smtClean="0"/>
              <a:t>Easily cultivated and harvested</a:t>
            </a:r>
          </a:p>
          <a:p>
            <a:pPr lvl="1"/>
            <a:r>
              <a:rPr lang="en-US" dirty="0" smtClean="0"/>
              <a:t>Nutritious</a:t>
            </a:r>
          </a:p>
          <a:p>
            <a:pPr lvl="1"/>
            <a:r>
              <a:rPr lang="en-US" dirty="0" smtClean="0"/>
              <a:t>Diverse</a:t>
            </a:r>
          </a:p>
          <a:p>
            <a:pPr lvl="1"/>
            <a:r>
              <a:rPr lang="en-US" dirty="0" smtClean="0"/>
              <a:t>Adapted to climate, soil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Cassava</a:t>
            </a:r>
          </a:p>
          <a:p>
            <a:pPr lvl="1"/>
            <a:r>
              <a:rPr lang="en-US" dirty="0" err="1" smtClean="0"/>
              <a:t>Egusi</a:t>
            </a:r>
            <a:endParaRPr lang="en-US" dirty="0" smtClean="0"/>
          </a:p>
          <a:p>
            <a:pPr lvl="1"/>
            <a:r>
              <a:rPr lang="en-US" dirty="0" smtClean="0"/>
              <a:t>Cowpea</a:t>
            </a:r>
          </a:p>
          <a:p>
            <a:pPr lvl="1"/>
            <a:r>
              <a:rPr lang="en-US" dirty="0" err="1" smtClean="0"/>
              <a:t>Bambara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1752600"/>
            <a:ext cx="4495800" cy="640080"/>
          </a:xfrm>
        </p:spPr>
        <p:txBody>
          <a:bodyPr/>
          <a:lstStyle/>
          <a:p>
            <a:r>
              <a:rPr lang="en-US" sz="2600" dirty="0" smtClean="0"/>
              <a:t>  Select crops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343400" cy="64008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Crops Chosen</a:t>
            </a:r>
            <a:endParaRPr 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524000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267200" cy="4572000"/>
          </a:xfrm>
        </p:spPr>
        <p:txBody>
          <a:bodyPr/>
          <a:lstStyle/>
          <a:p>
            <a:r>
              <a:rPr lang="en-US" dirty="0" smtClean="0"/>
              <a:t>Tuber</a:t>
            </a:r>
          </a:p>
          <a:p>
            <a:pPr lvl="1"/>
            <a:r>
              <a:rPr lang="en-US" dirty="0" smtClean="0"/>
              <a:t>grown underground</a:t>
            </a:r>
          </a:p>
          <a:p>
            <a:r>
              <a:rPr lang="en-US" dirty="0" smtClean="0"/>
              <a:t>High yield</a:t>
            </a:r>
          </a:p>
          <a:p>
            <a:r>
              <a:rPr lang="en-US" dirty="0" smtClean="0"/>
              <a:t>Nigeria is world’s largest exporter</a:t>
            </a:r>
          </a:p>
          <a:p>
            <a:r>
              <a:rPr lang="en-US" dirty="0" smtClean="0"/>
              <a:t>Rich in carbohydrates</a:t>
            </a:r>
          </a:p>
          <a:p>
            <a:pPr lvl="1"/>
            <a:r>
              <a:rPr lang="en-US" dirty="0" smtClean="0"/>
              <a:t>Leaves are rich in protein</a:t>
            </a:r>
          </a:p>
          <a:p>
            <a:r>
              <a:rPr lang="en-US" dirty="0" smtClean="0"/>
              <a:t>Easy to prepare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458" r="20482"/>
          <a:stretch>
            <a:fillRect/>
          </a:stretch>
        </p:blipFill>
        <p:spPr bwMode="auto">
          <a:xfrm>
            <a:off x="5061332" y="1828800"/>
            <a:ext cx="370166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077200" cy="2144233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Melon, harvested for nutritious seeds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ssential oils</a:t>
            </a:r>
          </a:p>
          <a:p>
            <a:pPr lvl="1"/>
            <a:r>
              <a:rPr lang="en-US" dirty="0" smtClean="0"/>
              <a:t>Amino acids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rotein</a:t>
            </a:r>
          </a:p>
          <a:p>
            <a:r>
              <a:rPr lang="en-US" dirty="0" smtClean="0"/>
              <a:t>Incredibly easy to prepare</a:t>
            </a:r>
          </a:p>
          <a:p>
            <a:r>
              <a:rPr lang="en-US" dirty="0" smtClean="0"/>
              <a:t>Stores well</a:t>
            </a:r>
          </a:p>
          <a:p>
            <a:r>
              <a:rPr lang="en-US" dirty="0" smtClean="0"/>
              <a:t>High yield for minimal labor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13509" b="19123"/>
          <a:stretch>
            <a:fillRect/>
          </a:stretch>
        </p:blipFill>
        <p:spPr bwMode="auto">
          <a:xfrm>
            <a:off x="1295400" y="3606562"/>
            <a:ext cx="6553200" cy="29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Cowpea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Legume, black-eyed pea</a:t>
            </a:r>
          </a:p>
          <a:p>
            <a:r>
              <a:rPr lang="en-US" dirty="0" smtClean="0"/>
              <a:t>Significant sources of:</a:t>
            </a:r>
          </a:p>
          <a:p>
            <a:pPr lvl="1"/>
            <a:r>
              <a:rPr lang="en-US" dirty="0" smtClean="0"/>
              <a:t>Vitamins A and C</a:t>
            </a:r>
          </a:p>
          <a:p>
            <a:pPr lvl="1"/>
            <a:r>
              <a:rPr lang="en-US" dirty="0" smtClean="0"/>
              <a:t>Calcium</a:t>
            </a:r>
          </a:p>
          <a:p>
            <a:pPr lvl="1"/>
            <a:r>
              <a:rPr lang="en-US" dirty="0" smtClean="0"/>
              <a:t>Iron</a:t>
            </a:r>
          </a:p>
          <a:p>
            <a:pPr lvl="1"/>
            <a:r>
              <a:rPr lang="en-US" dirty="0" smtClean="0"/>
              <a:t>Fiber</a:t>
            </a:r>
          </a:p>
          <a:p>
            <a:pPr lvl="1"/>
            <a:r>
              <a:rPr lang="en-US" dirty="0" smtClean="0"/>
              <a:t>Protein</a:t>
            </a:r>
          </a:p>
          <a:p>
            <a:r>
              <a:rPr lang="en-US" dirty="0" smtClean="0"/>
              <a:t>Fast maturity</a:t>
            </a:r>
          </a:p>
          <a:p>
            <a:r>
              <a:rPr lang="en-US" dirty="0" smtClean="0"/>
              <a:t>Versatile</a:t>
            </a:r>
          </a:p>
          <a:p>
            <a:pPr lvl="1"/>
            <a:r>
              <a:rPr lang="en-US" dirty="0" smtClean="0"/>
              <a:t>Can be eaten at different stages of development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11078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Bambara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41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Ground nut, similar to a peanut</a:t>
            </a:r>
          </a:p>
          <a:p>
            <a:r>
              <a:rPr lang="en-US" dirty="0" smtClean="0"/>
              <a:t>Nutritious</a:t>
            </a:r>
          </a:p>
          <a:p>
            <a:pPr lvl="1"/>
            <a:r>
              <a:rPr lang="en-US" dirty="0" smtClean="0"/>
              <a:t>Very high in carbohydrates</a:t>
            </a:r>
          </a:p>
          <a:p>
            <a:pPr lvl="1"/>
            <a:r>
              <a:rPr lang="en-US" dirty="0" smtClean="0"/>
              <a:t>Vitamins and minerals: calcium, iron, zinc, vitamin A, </a:t>
            </a:r>
            <a:r>
              <a:rPr lang="en-US" dirty="0" err="1" smtClean="0"/>
              <a:t>methione</a:t>
            </a:r>
            <a:endParaRPr lang="en-US" dirty="0"/>
          </a:p>
          <a:p>
            <a:pPr lvl="1"/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High amount of calories per kilogram</a:t>
            </a:r>
          </a:p>
          <a:p>
            <a:r>
              <a:rPr lang="en-US" dirty="0" smtClean="0"/>
              <a:t>Easy to cultivate and harvest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267200" cy="291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Educating and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286000" cy="3429000"/>
          </a:xfrm>
        </p:spPr>
        <p:txBody>
          <a:bodyPr/>
          <a:lstStyle/>
          <a:p>
            <a:r>
              <a:rPr lang="en-US" sz="2400" b="1" dirty="0" smtClean="0"/>
              <a:t>First step in implementation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Teachers, volunteers and local communities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435" y="1752600"/>
            <a:ext cx="56477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92% live under $2 a day</a:t>
            </a:r>
          </a:p>
          <a:p>
            <a:r>
              <a:rPr lang="en-US" dirty="0" smtClean="0"/>
              <a:t>71% live under $1 a day</a:t>
            </a:r>
          </a:p>
          <a:p>
            <a:r>
              <a:rPr lang="en-US" dirty="0" smtClean="0"/>
              <a:t>Life expectancy is 47 years</a:t>
            </a:r>
          </a:p>
          <a:p>
            <a:pPr lvl="1"/>
            <a:r>
              <a:rPr lang="en-US" dirty="0" smtClean="0"/>
              <a:t>Ranks 216 out of 224 countries in the world</a:t>
            </a:r>
          </a:p>
          <a:p>
            <a:r>
              <a:rPr lang="en-US" dirty="0" smtClean="0"/>
              <a:t>Highest number of malnourished children in the world</a:t>
            </a:r>
          </a:p>
          <a:p>
            <a:r>
              <a:rPr lang="en-US" dirty="0" smtClean="0"/>
              <a:t>Ranks 158</a:t>
            </a:r>
            <a:r>
              <a:rPr lang="en-US" baseline="30000" dirty="0" smtClean="0"/>
              <a:t>th</a:t>
            </a:r>
            <a:r>
              <a:rPr lang="en-US" dirty="0" smtClean="0"/>
              <a:t> out of 182 countries on the Human Development Index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Educating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Educating teachers</a:t>
            </a:r>
          </a:p>
          <a:p>
            <a:pPr lvl="1"/>
            <a:r>
              <a:rPr lang="en-US" dirty="0" smtClean="0"/>
              <a:t>Importance of management skills</a:t>
            </a:r>
          </a:p>
          <a:p>
            <a:pPr lvl="1"/>
            <a:r>
              <a:rPr lang="en-US" dirty="0" smtClean="0"/>
              <a:t>Explain conservative agriculture</a:t>
            </a:r>
          </a:p>
          <a:p>
            <a:pPr lvl="1"/>
            <a:r>
              <a:rPr lang="en-US" dirty="0" smtClean="0"/>
              <a:t>Help work into curriculum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27922"/>
            <a:ext cx="4219575" cy="275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Educating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49752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Finding and training volunteers</a:t>
            </a:r>
          </a:p>
          <a:p>
            <a:pPr lvl="1"/>
            <a:r>
              <a:rPr lang="en-US" dirty="0" smtClean="0"/>
              <a:t>Important for assistance on the farm</a:t>
            </a:r>
          </a:p>
          <a:p>
            <a:pPr lvl="2"/>
            <a:r>
              <a:rPr lang="en-US" dirty="0" smtClean="0"/>
              <a:t>Culturally aware</a:t>
            </a:r>
          </a:p>
          <a:p>
            <a:pPr lvl="2"/>
            <a:r>
              <a:rPr lang="en-US" dirty="0" smtClean="0"/>
              <a:t>Year-long stability</a:t>
            </a:r>
          </a:p>
          <a:p>
            <a:pPr lvl="1"/>
            <a:r>
              <a:rPr lang="en-US" dirty="0" smtClean="0"/>
              <a:t>Identify potential volunteers:</a:t>
            </a:r>
          </a:p>
          <a:p>
            <a:pPr lvl="2"/>
            <a:r>
              <a:rPr lang="en-US" dirty="0" smtClean="0"/>
              <a:t>Work with NGOs</a:t>
            </a:r>
          </a:p>
          <a:p>
            <a:pPr lvl="2"/>
            <a:r>
              <a:rPr lang="en-US" dirty="0" smtClean="0"/>
              <a:t>Suggestions from community leaders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90725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Educating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1676400"/>
            <a:ext cx="3505200" cy="5181600"/>
          </a:xfrm>
        </p:spPr>
        <p:txBody>
          <a:bodyPr/>
          <a:lstStyle/>
          <a:p>
            <a:r>
              <a:rPr lang="en-US" dirty="0" smtClean="0"/>
              <a:t>Community workshops and seminars</a:t>
            </a:r>
          </a:p>
          <a:p>
            <a:pPr lvl="1"/>
            <a:r>
              <a:rPr lang="en-US" dirty="0" smtClean="0"/>
              <a:t>Importance of community participation</a:t>
            </a:r>
          </a:p>
          <a:p>
            <a:pPr lvl="1"/>
            <a:r>
              <a:rPr lang="en-US" dirty="0" smtClean="0"/>
              <a:t>Demonstrate advantages of CA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79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Preparing the 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81200" cy="434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Prepare farming plot for cultivation</a:t>
            </a:r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Plant Cover Crop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953000"/>
          </a:xfrm>
        </p:spPr>
        <p:txBody>
          <a:bodyPr/>
          <a:lstStyle/>
          <a:p>
            <a:r>
              <a:rPr lang="en-US" dirty="0" smtClean="0"/>
              <a:t>Sorghum</a:t>
            </a:r>
          </a:p>
          <a:p>
            <a:pPr lvl="1"/>
            <a:r>
              <a:rPr lang="en-US" dirty="0" smtClean="0"/>
              <a:t>Grass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asily controlled</a:t>
            </a:r>
          </a:p>
          <a:p>
            <a:r>
              <a:rPr lang="en-US" dirty="0" smtClean="0"/>
              <a:t>Plant several times to build up quality of soil</a:t>
            </a:r>
          </a:p>
          <a:p>
            <a:r>
              <a:rPr lang="en-US" dirty="0" smtClean="0"/>
              <a:t>Fits well into crop rotation</a:t>
            </a:r>
          </a:p>
          <a:p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 numCol="1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Very easy to cultivate, minimal care once planted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Direct seeding and simple harvest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Cassava, </a:t>
            </a:r>
            <a:r>
              <a:rPr lang="en-US" sz="2400" dirty="0" err="1" smtClean="0"/>
              <a:t>Egusi</a:t>
            </a:r>
            <a:r>
              <a:rPr lang="en-US" sz="2400" dirty="0" smtClean="0"/>
              <a:t>, Cowpea, </a:t>
            </a:r>
            <a:r>
              <a:rPr lang="en-US" sz="2400" dirty="0" err="1" smtClean="0"/>
              <a:t>Bambara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Cultivating Staple Crops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Cycle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</a:t>
            </a:r>
          </a:p>
          <a:p>
            <a:r>
              <a:rPr lang="en-US" sz="2400" b="1" dirty="0" smtClean="0"/>
              <a:t>Plots for</a:t>
            </a:r>
          </a:p>
          <a:p>
            <a:r>
              <a:rPr lang="en-US" sz="2400" b="1" dirty="0" smtClean="0"/>
              <a:t>One Year</a:t>
            </a:r>
            <a:endParaRPr lang="en-US" sz="24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2362200" y="2438400"/>
          <a:ext cx="6400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362200" y="3657600"/>
          <a:ext cx="6477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62200" y="4038600"/>
            <a:ext cx="395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Conventional Agriculture Plot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2133600"/>
            <a:ext cx="393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Conservative Agriculture Plot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Production (Estimated)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We expect to produce a yearly total of:</a:t>
            </a:r>
          </a:p>
          <a:p>
            <a:pPr lvl="2"/>
            <a:r>
              <a:rPr lang="en-US" dirty="0" smtClean="0"/>
              <a:t>10.5kg Cassava</a:t>
            </a:r>
          </a:p>
          <a:p>
            <a:pPr lvl="2"/>
            <a:r>
              <a:rPr lang="en-US" dirty="0" smtClean="0"/>
              <a:t>4.18kg Cowpea</a:t>
            </a:r>
          </a:p>
          <a:p>
            <a:pPr lvl="2"/>
            <a:r>
              <a:rPr lang="en-US" dirty="0" smtClean="0"/>
              <a:t>4.62kg </a:t>
            </a:r>
            <a:r>
              <a:rPr lang="en-US" dirty="0" err="1" smtClean="0"/>
              <a:t>Egusi</a:t>
            </a:r>
            <a:r>
              <a:rPr lang="en-US" dirty="0" smtClean="0"/>
              <a:t> Seeds</a:t>
            </a:r>
          </a:p>
          <a:p>
            <a:pPr lvl="2"/>
            <a:r>
              <a:rPr lang="en-US" dirty="0" smtClean="0"/>
              <a:t>7.14kg </a:t>
            </a:r>
            <a:r>
              <a:rPr lang="en-US" dirty="0" err="1" smtClean="0"/>
              <a:t>Bambara</a:t>
            </a:r>
            <a:endParaRPr lang="en-US" dirty="0" smtClean="0"/>
          </a:p>
          <a:p>
            <a:pPr lvl="2"/>
            <a:r>
              <a:rPr lang="en-US" dirty="0" smtClean="0"/>
              <a:t>25.44kg of Total Food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Students will receive an average of .124kg (.273lbs) of food per day as a snack.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Budget: Start-up Costs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144245" cy="52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3048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Start-up:</a:t>
            </a:r>
          </a:p>
          <a:p>
            <a:endParaRPr lang="en-US" dirty="0"/>
          </a:p>
          <a:p>
            <a:r>
              <a:rPr lang="en-US" sz="3600" dirty="0" smtClean="0">
                <a:solidFill>
                  <a:srgbClr val="009900"/>
                </a:solidFill>
              </a:rPr>
              <a:t>$2,868.82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Costs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5322887" cy="382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3276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Annual Budget: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rgbClr val="009900"/>
                </a:solidFill>
              </a:rPr>
              <a:t>$110.25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rika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819400"/>
            <a:ext cx="4086225" cy="375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Constraints in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Patron-Client System</a:t>
            </a:r>
          </a:p>
          <a:p>
            <a:pPr lvl="1"/>
            <a:r>
              <a:rPr lang="en-US" dirty="0" smtClean="0"/>
              <a:t>Inefficient and Unaccountable Government</a:t>
            </a:r>
          </a:p>
          <a:p>
            <a:pPr lvl="1"/>
            <a:r>
              <a:rPr lang="en-US" dirty="0" smtClean="0"/>
              <a:t>Domination of the Oil Industry</a:t>
            </a:r>
          </a:p>
          <a:p>
            <a:pPr lvl="2"/>
            <a:r>
              <a:rPr lang="en-US" dirty="0" smtClean="0"/>
              <a:t>Misallocation of Resources</a:t>
            </a:r>
          </a:p>
          <a:p>
            <a:r>
              <a:rPr lang="en-US" b="1" dirty="0" smtClean="0"/>
              <a:t>Poverty</a:t>
            </a:r>
          </a:p>
          <a:p>
            <a:pPr lvl="1"/>
            <a:r>
              <a:rPr lang="en-US" dirty="0" smtClean="0"/>
              <a:t>Large Rural-Urban Divide</a:t>
            </a:r>
          </a:p>
          <a:p>
            <a:pPr lvl="1"/>
            <a:r>
              <a:rPr lang="en-US" dirty="0" smtClean="0"/>
              <a:t>Malnutrition</a:t>
            </a:r>
          </a:p>
          <a:p>
            <a:pPr lvl="2"/>
            <a:r>
              <a:rPr lang="en-US" dirty="0" smtClean="0"/>
              <a:t>Underperforming Agricultural Sector</a:t>
            </a:r>
          </a:p>
          <a:p>
            <a:pPr lvl="1"/>
            <a:r>
              <a:rPr lang="en-US" dirty="0" smtClean="0"/>
              <a:t>Poor Education System</a:t>
            </a:r>
          </a:p>
          <a:p>
            <a:pPr lvl="2"/>
            <a:r>
              <a:rPr lang="en-US" dirty="0" smtClean="0"/>
              <a:t>Low Enrollment Rates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Conservative agriculture is effective</a:t>
            </a:r>
          </a:p>
          <a:p>
            <a:r>
              <a:rPr lang="en-US" dirty="0" smtClean="0"/>
              <a:t>It is ideal for Nigeria</a:t>
            </a:r>
          </a:p>
          <a:p>
            <a:r>
              <a:rPr lang="en-US" dirty="0" smtClean="0"/>
              <a:t>C.A.R.E. will a have real impact at a very low cost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in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Inefficient Techniques</a:t>
            </a:r>
          </a:p>
          <a:p>
            <a:r>
              <a:rPr lang="en-US" dirty="0" smtClean="0"/>
              <a:t>Deteriorated Soil</a:t>
            </a:r>
          </a:p>
          <a:p>
            <a:r>
              <a:rPr lang="en-US" dirty="0" smtClean="0"/>
              <a:t>Unrealized potential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1752600"/>
            <a:ext cx="4572000" cy="64008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Current Problems</a:t>
            </a:r>
            <a:endParaRPr lang="en-US" sz="2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419600" cy="64008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Land Used for Farming in Nigeria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029200" y="2286000"/>
          <a:ext cx="3429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in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Low Enrollment Rates</a:t>
            </a:r>
          </a:p>
          <a:p>
            <a:pPr lvl="1"/>
            <a:r>
              <a:rPr lang="en-US" dirty="0" smtClean="0"/>
              <a:t>60% Primary</a:t>
            </a:r>
          </a:p>
          <a:p>
            <a:pPr lvl="1"/>
            <a:r>
              <a:rPr lang="en-US" dirty="0" smtClean="0"/>
              <a:t>35% Secondary</a:t>
            </a:r>
          </a:p>
          <a:p>
            <a:r>
              <a:rPr lang="en-US" dirty="0" smtClean="0"/>
              <a:t>Reasons for Low Enrollment</a:t>
            </a:r>
          </a:p>
          <a:p>
            <a:pPr lvl="1"/>
            <a:r>
              <a:rPr lang="en-US" dirty="0" smtClean="0"/>
              <a:t>Poverty of Parents</a:t>
            </a:r>
          </a:p>
          <a:p>
            <a:pPr lvl="1"/>
            <a:r>
              <a:rPr lang="en-US" dirty="0" smtClean="0"/>
              <a:t>Parents do not see the value of education</a:t>
            </a:r>
          </a:p>
          <a:p>
            <a:pPr lvl="1"/>
            <a:r>
              <a:rPr lang="en-US" dirty="0" smtClean="0"/>
              <a:t>Children need to be at home to contribute to family income</a:t>
            </a:r>
          </a:p>
          <a:p>
            <a:pPr lvl="1"/>
            <a:r>
              <a:rPr lang="en-US" dirty="0" smtClean="0"/>
              <a:t>Few employment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Education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Poverty Impedes Education</a:t>
            </a:r>
          </a:p>
          <a:p>
            <a:pPr lvl="1"/>
            <a:r>
              <a:rPr lang="en-US" dirty="0" smtClean="0"/>
              <a:t>Cyclical pattern</a:t>
            </a:r>
          </a:p>
          <a:p>
            <a:r>
              <a:rPr lang="en-US" dirty="0" smtClean="0"/>
              <a:t>Formal education can lack applicability</a:t>
            </a:r>
          </a:p>
          <a:p>
            <a:pPr lvl="1"/>
            <a:r>
              <a:rPr lang="en-US" dirty="0" smtClean="0"/>
              <a:t>Few opportunities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ids stud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897" y="3941564"/>
            <a:ext cx="9655897" cy="245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We aim to educate rural communities in more efficient and sustainable agricultural practices through the establishment of a demonstrative conservative agriculture farm at a school.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Conservative Agriculture?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1752" cy="838200"/>
          </a:xfrm>
        </p:spPr>
        <p:txBody>
          <a:bodyPr numCol="3">
            <a:normAutofit fontScale="85000" lnSpcReduction="20000"/>
          </a:bodyPr>
          <a:lstStyle/>
          <a:p>
            <a:r>
              <a:rPr lang="en-US" dirty="0" smtClean="0"/>
              <a:t>No Tillage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Cover Crops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Crop Rotation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" t="18715" r="3125" b="20459"/>
          <a:stretch>
            <a:fillRect/>
          </a:stretch>
        </p:blipFill>
        <p:spPr bwMode="auto">
          <a:xfrm>
            <a:off x="-1" y="2514600"/>
            <a:ext cx="9144001" cy="38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69676D"/>
      </a:dk2>
      <a:lt2>
        <a:srgbClr val="D9E1F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4E5D3C"/>
      </a:accent5>
      <a:accent6>
        <a:srgbClr val="C3CFB5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3445</TotalTime>
  <Words>949</Words>
  <Application>Microsoft Office PowerPoint</Application>
  <PresentationFormat>On-screen Show (4:3)</PresentationFormat>
  <Paragraphs>274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Median</vt:lpstr>
      <vt:lpstr>C.A.R.E.</vt:lpstr>
      <vt:lpstr>Our Definition of Development</vt:lpstr>
      <vt:lpstr>State of Nigeria</vt:lpstr>
      <vt:lpstr>Development Constraints in Nigeria</vt:lpstr>
      <vt:lpstr>Agriculture in Nigeria</vt:lpstr>
      <vt:lpstr>Education in Nigeria</vt:lpstr>
      <vt:lpstr>Education and Opportunities</vt:lpstr>
      <vt:lpstr>Mission</vt:lpstr>
      <vt:lpstr>What is Conservative Agriculture?</vt:lpstr>
      <vt:lpstr>More Efficient Labor</vt:lpstr>
      <vt:lpstr>More Efficient Labor</vt:lpstr>
      <vt:lpstr>Increased Yields</vt:lpstr>
      <vt:lpstr>Environmental Benefits</vt:lpstr>
      <vt:lpstr>Conservative Agriculture Works</vt:lpstr>
      <vt:lpstr>CA Is Well Suited to Nigeria</vt:lpstr>
      <vt:lpstr>How CA Can Help Nigeria</vt:lpstr>
      <vt:lpstr>Conservative Agriculture for Rural Empowerment</vt:lpstr>
      <vt:lpstr>What C.A.R.E. will accomplish</vt:lpstr>
      <vt:lpstr>How It Will Work</vt:lpstr>
      <vt:lpstr>Step 1: Preparations</vt:lpstr>
      <vt:lpstr>Step 1: Preparations</vt:lpstr>
      <vt:lpstr>Agricultural Development Constraints:  Kogi State</vt:lpstr>
      <vt:lpstr>Step 1: Preparations</vt:lpstr>
      <vt:lpstr>Step 1: Preparations</vt:lpstr>
      <vt:lpstr>Cassava</vt:lpstr>
      <vt:lpstr>Egusi</vt:lpstr>
      <vt:lpstr>Cowpea</vt:lpstr>
      <vt:lpstr>Bambara</vt:lpstr>
      <vt:lpstr>Step 2: Educating and Training</vt:lpstr>
      <vt:lpstr>Step 2: Educating and Training</vt:lpstr>
      <vt:lpstr>Step 2: Educating and Training</vt:lpstr>
      <vt:lpstr>Step 2: Educating and Training</vt:lpstr>
      <vt:lpstr>Step 3: Preparing the Land</vt:lpstr>
      <vt:lpstr>Step 4: Plant Cover Crop</vt:lpstr>
      <vt:lpstr>Step 5: Cultivating Staple Crops</vt:lpstr>
      <vt:lpstr>Crop Cycle</vt:lpstr>
      <vt:lpstr>Food Production (Estimated)</vt:lpstr>
      <vt:lpstr>Budget: Start-up Costs</vt:lpstr>
      <vt:lpstr>Annual Costs</vt:lpstr>
      <vt:lpstr>Conclusion</vt:lpstr>
      <vt:lpstr>QUESTIONS?</vt:lpstr>
    </vt:vector>
  </TitlesOfParts>
  <Company>Lehigh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Glen deVillafranca</dc:creator>
  <cp:lastModifiedBy>Bruce E. Moon</cp:lastModifiedBy>
  <cp:revision>106</cp:revision>
  <dcterms:created xsi:type="dcterms:W3CDTF">2010-05-15T05:04:49Z</dcterms:created>
  <dcterms:modified xsi:type="dcterms:W3CDTF">2011-03-30T19:26:06Z</dcterms:modified>
</cp:coreProperties>
</file>