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charts/chart6.xml" ContentType="application/vnd.openxmlformats-officedocument.drawingml.chart+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charts/chart7.xml" ContentType="application/vnd.openxmlformats-officedocument.drawingml.chart+xml"/>
  <Override PartName="/ppt/slides/slide11.xml" ContentType="application/vnd.openxmlformats-officedocument.presentationml.slide+xml"/>
  <Override PartName="/ppt/slides/slide18.xml" ContentType="application/vnd.openxmlformats-officedocument.presentationml.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charts/chart2.xml" ContentType="application/vnd.openxmlformats-officedocument.drawingml.char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charts/chart3.xml" ContentType="application/vnd.openxmlformats-officedocument.drawingml.chart+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charts/chart4.xml" ContentType="application/vnd.openxmlformats-officedocument.drawingml.char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charts/chart5.xml" ContentType="application/vnd.openxmlformats-officedocument.drawingml.char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5" r:id="rId1"/>
  </p:sldMasterIdLst>
  <p:notesMasterIdLst>
    <p:notesMasterId r:id="rId27"/>
  </p:notesMasterIdLst>
  <p:sldIdLst>
    <p:sldId id="256" r:id="rId2"/>
    <p:sldId id="264" r:id="rId3"/>
    <p:sldId id="265" r:id="rId4"/>
    <p:sldId id="266" r:id="rId5"/>
    <p:sldId id="257" r:id="rId6"/>
    <p:sldId id="258" r:id="rId7"/>
    <p:sldId id="259" r:id="rId8"/>
    <p:sldId id="261" r:id="rId9"/>
    <p:sldId id="260" r:id="rId10"/>
    <p:sldId id="262" r:id="rId11"/>
    <p:sldId id="263"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594" autoAdjust="0"/>
    <p:restoredTop sz="73557" autoAdjust="0"/>
  </p:normalViewPr>
  <p:slideViewPr>
    <p:cSldViewPr snapToObjects="1">
      <p:cViewPr varScale="1">
        <p:scale>
          <a:sx n="68" d="100"/>
          <a:sy n="68" d="100"/>
        </p:scale>
        <p:origin x="-10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728"/>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notesMaster" Target="notesMasters/notesMaster1.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viewProps" Target="viewProps.xml"/><Relationship Id="rId11" Type="http://schemas.openxmlformats.org/officeDocument/2006/relationships/slide" Target="slides/slide10.xml"/><Relationship Id="rId29" Type="http://schemas.openxmlformats.org/officeDocument/2006/relationships/presProps" Target="pres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shley:Desktop:Ghana:ghana%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shley:Desktop:popgrowthrat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ashley:Desktop:Ghana:ghana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ashley:Documents:2010-2011:IR%20322%20-%20Pov%20Development:Ghana:ghana%20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ashley:Desktop:Ghana:ghana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sz="2800" dirty="0"/>
              <a:t>Primary Net Enrollment Rate</a:t>
            </a:r>
          </a:p>
        </c:rich>
      </c:tx>
      <c:layout/>
    </c:title>
    <c:plotArea>
      <c:layout>
        <c:manualLayout>
          <c:layoutTarget val="inner"/>
          <c:xMode val="edge"/>
          <c:yMode val="edge"/>
          <c:x val="0.0906518895169452"/>
          <c:y val="0.261797752808989"/>
          <c:w val="0.790073803470492"/>
          <c:h val="0.586423515880739"/>
        </c:manualLayout>
      </c:layout>
      <c:barChart>
        <c:barDir val="col"/>
        <c:grouping val="clustered"/>
        <c:ser>
          <c:idx val="0"/>
          <c:order val="0"/>
          <c:tx>
            <c:strRef>
              <c:f>Sheet1!$B$1</c:f>
              <c:strCache>
                <c:ptCount val="1"/>
                <c:pt idx="0">
                  <c:v>2000</c:v>
                </c:pt>
              </c:strCache>
            </c:strRef>
          </c:tx>
          <c:cat>
            <c:strRef>
              <c:f>Sheet1!$A$2:$A$6</c:f>
              <c:strCache>
                <c:ptCount val="5"/>
                <c:pt idx="0">
                  <c:v>Burkina Faso</c:v>
                </c:pt>
                <c:pt idx="1">
                  <c:v>Ghana</c:v>
                </c:pt>
                <c:pt idx="2">
                  <c:v>South Africa</c:v>
                </c:pt>
                <c:pt idx="3">
                  <c:v>Sub-Saharan Africa (developing)</c:v>
                </c:pt>
                <c:pt idx="4">
                  <c:v>World</c:v>
                </c:pt>
              </c:strCache>
            </c:strRef>
          </c:cat>
          <c:val>
            <c:numRef>
              <c:f>Sheet1!$B$2:$B$6</c:f>
              <c:numCache>
                <c:formatCode>General</c:formatCode>
                <c:ptCount val="5"/>
                <c:pt idx="0">
                  <c:v>36.0</c:v>
                </c:pt>
                <c:pt idx="1">
                  <c:v>63.0</c:v>
                </c:pt>
                <c:pt idx="2">
                  <c:v>90.0</c:v>
                </c:pt>
                <c:pt idx="3">
                  <c:v>59.4</c:v>
                </c:pt>
                <c:pt idx="4">
                  <c:v>82.4</c:v>
                </c:pt>
              </c:numCache>
            </c:numRef>
          </c:val>
        </c:ser>
        <c:ser>
          <c:idx val="1"/>
          <c:order val="1"/>
          <c:tx>
            <c:strRef>
              <c:f>Sheet1!$C$1</c:f>
              <c:strCache>
                <c:ptCount val="1"/>
                <c:pt idx="0">
                  <c:v>2008</c:v>
                </c:pt>
              </c:strCache>
            </c:strRef>
          </c:tx>
          <c:cat>
            <c:strRef>
              <c:f>Sheet1!$A$2:$A$6</c:f>
              <c:strCache>
                <c:ptCount val="5"/>
                <c:pt idx="0">
                  <c:v>Burkina Faso</c:v>
                </c:pt>
                <c:pt idx="1">
                  <c:v>Ghana</c:v>
                </c:pt>
                <c:pt idx="2">
                  <c:v>South Africa</c:v>
                </c:pt>
                <c:pt idx="3">
                  <c:v>Sub-Saharan Africa (developing)</c:v>
                </c:pt>
                <c:pt idx="4">
                  <c:v>World</c:v>
                </c:pt>
              </c:strCache>
            </c:strRef>
          </c:cat>
          <c:val>
            <c:numRef>
              <c:f>Sheet1!$C$2:$C$6</c:f>
              <c:numCache>
                <c:formatCode>General</c:formatCode>
                <c:ptCount val="5"/>
                <c:pt idx="0">
                  <c:v>60.1</c:v>
                </c:pt>
                <c:pt idx="1">
                  <c:v>77.0</c:v>
                </c:pt>
                <c:pt idx="2">
                  <c:v>87.0</c:v>
                </c:pt>
                <c:pt idx="3">
                  <c:v>75.3</c:v>
                </c:pt>
                <c:pt idx="4">
                  <c:v>87.6</c:v>
                </c:pt>
              </c:numCache>
            </c:numRef>
          </c:val>
        </c:ser>
        <c:axId val="550375864"/>
        <c:axId val="550393240"/>
      </c:barChart>
      <c:catAx>
        <c:axId val="550375864"/>
        <c:scaling>
          <c:orientation val="minMax"/>
        </c:scaling>
        <c:axPos val="b"/>
        <c:numFmt formatCode="General" sourceLinked="1"/>
        <c:tickLblPos val="nextTo"/>
        <c:crossAx val="550393240"/>
        <c:crosses val="autoZero"/>
        <c:auto val="1"/>
        <c:lblAlgn val="ctr"/>
        <c:lblOffset val="100"/>
      </c:catAx>
      <c:valAx>
        <c:axId val="550393240"/>
        <c:scaling>
          <c:orientation val="minMax"/>
        </c:scaling>
        <c:axPos val="l"/>
        <c:majorGridlines/>
        <c:numFmt formatCode="General" sourceLinked="1"/>
        <c:tickLblPos val="nextTo"/>
        <c:crossAx val="550375864"/>
        <c:crosses val="autoZero"/>
        <c:crossBetween val="between"/>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sz="2800" dirty="0"/>
              <a:t>Primary Completion Rate</a:t>
            </a:r>
          </a:p>
        </c:rich>
      </c:tx>
      <c:layout/>
    </c:title>
    <c:plotArea>
      <c:layout>
        <c:manualLayout>
          <c:layoutTarget val="inner"/>
          <c:xMode val="edge"/>
          <c:yMode val="edge"/>
          <c:x val="0.08325"/>
          <c:y val="0.21341831246504"/>
          <c:w val="0.781461916774966"/>
          <c:h val="0.661720450927241"/>
        </c:manualLayout>
      </c:layout>
      <c:barChart>
        <c:barDir val="col"/>
        <c:grouping val="clustered"/>
        <c:ser>
          <c:idx val="0"/>
          <c:order val="0"/>
          <c:tx>
            <c:strRef>
              <c:f>Sheet1!$B$1</c:f>
              <c:strCache>
                <c:ptCount val="1"/>
                <c:pt idx="0">
                  <c:v>Adults (15+)</c:v>
                </c:pt>
              </c:strCache>
            </c:strRef>
          </c:tx>
          <c:cat>
            <c:strRef>
              <c:f>Sheet1!$A$2:$A$6</c:f>
              <c:strCache>
                <c:ptCount val="5"/>
                <c:pt idx="0">
                  <c:v>Benin</c:v>
                </c:pt>
                <c:pt idx="1">
                  <c:v>Togo</c:v>
                </c:pt>
                <c:pt idx="2">
                  <c:v>Ghana</c:v>
                </c:pt>
                <c:pt idx="3">
                  <c:v>Cote d'Ivoire</c:v>
                </c:pt>
                <c:pt idx="4">
                  <c:v>World</c:v>
                </c:pt>
              </c:strCache>
            </c:strRef>
          </c:cat>
          <c:val>
            <c:numRef>
              <c:f>Sheet1!$B$2:$B$6</c:f>
              <c:numCache>
                <c:formatCode>General</c:formatCode>
                <c:ptCount val="5"/>
                <c:pt idx="0">
                  <c:v>40.8</c:v>
                </c:pt>
                <c:pt idx="1">
                  <c:v>62.4</c:v>
                </c:pt>
                <c:pt idx="2">
                  <c:v>65.8</c:v>
                </c:pt>
                <c:pt idx="3">
                  <c:v>54.6</c:v>
                </c:pt>
                <c:pt idx="4">
                  <c:v>83.4</c:v>
                </c:pt>
              </c:numCache>
            </c:numRef>
          </c:val>
        </c:ser>
        <c:ser>
          <c:idx val="1"/>
          <c:order val="1"/>
          <c:tx>
            <c:strRef>
              <c:f>Sheet1!$C$1</c:f>
              <c:strCache>
                <c:ptCount val="1"/>
                <c:pt idx="0">
                  <c:v>Youth (15-24)</c:v>
                </c:pt>
              </c:strCache>
            </c:strRef>
          </c:tx>
          <c:cat>
            <c:strRef>
              <c:f>Sheet1!$A$2:$A$6</c:f>
              <c:strCache>
                <c:ptCount val="5"/>
                <c:pt idx="0">
                  <c:v>Benin</c:v>
                </c:pt>
                <c:pt idx="1">
                  <c:v>Togo</c:v>
                </c:pt>
                <c:pt idx="2">
                  <c:v>Ghana</c:v>
                </c:pt>
                <c:pt idx="3">
                  <c:v>Cote d'Ivoire</c:v>
                </c:pt>
                <c:pt idx="4">
                  <c:v>World</c:v>
                </c:pt>
              </c:strCache>
            </c:strRef>
          </c:cat>
          <c:val>
            <c:numRef>
              <c:f>Sheet1!$C$2:$C$6</c:f>
              <c:numCache>
                <c:formatCode>General</c:formatCode>
                <c:ptCount val="5"/>
                <c:pt idx="0">
                  <c:v>53.3</c:v>
                </c:pt>
                <c:pt idx="1">
                  <c:v>83.5</c:v>
                </c:pt>
                <c:pt idx="2">
                  <c:v>79.3</c:v>
                </c:pt>
                <c:pt idx="3">
                  <c:v>66.1</c:v>
                </c:pt>
                <c:pt idx="4">
                  <c:v>89.0</c:v>
                </c:pt>
              </c:numCache>
            </c:numRef>
          </c:val>
        </c:ser>
        <c:axId val="550445560"/>
        <c:axId val="550462840"/>
      </c:barChart>
      <c:catAx>
        <c:axId val="550445560"/>
        <c:scaling>
          <c:orientation val="minMax"/>
        </c:scaling>
        <c:axPos val="b"/>
        <c:tickLblPos val="nextTo"/>
        <c:crossAx val="550462840"/>
        <c:crosses val="autoZero"/>
        <c:auto val="1"/>
        <c:lblAlgn val="ctr"/>
        <c:lblOffset val="100"/>
      </c:catAx>
      <c:valAx>
        <c:axId val="550462840"/>
        <c:scaling>
          <c:orientation val="minMax"/>
        </c:scaling>
        <c:axPos val="l"/>
        <c:majorGridlines/>
        <c:numFmt formatCode="General" sourceLinked="1"/>
        <c:tickLblPos val="nextTo"/>
        <c:crossAx val="550445560"/>
        <c:crosses val="autoZero"/>
        <c:crossBetween val="between"/>
      </c:valAx>
    </c:plotArea>
    <c:legend>
      <c:legendPos val="r"/>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Malnutrition Prevalence, weight for age (% of children under 5)</a:t>
            </a:r>
          </a:p>
        </c:rich>
      </c:tx>
      <c:layout/>
    </c:title>
    <c:plotArea>
      <c:layout/>
      <c:lineChart>
        <c:grouping val="standard"/>
        <c:ser>
          <c:idx val="0"/>
          <c:order val="0"/>
          <c:tx>
            <c:strRef>
              <c:f>Sheet1!$B$64</c:f>
              <c:strCache>
                <c:ptCount val="1"/>
                <c:pt idx="0">
                  <c:v>24.1</c:v>
                </c:pt>
              </c:strCache>
            </c:strRef>
          </c:tx>
          <c:cat>
            <c:numRef>
              <c:f>Sheet1!$A$65:$A$69</c:f>
              <c:numCache>
                <c:formatCode>General</c:formatCode>
                <c:ptCount val="5"/>
                <c:pt idx="0">
                  <c:v>1994.0</c:v>
                </c:pt>
                <c:pt idx="1">
                  <c:v>1999.0</c:v>
                </c:pt>
                <c:pt idx="2">
                  <c:v>2003.0</c:v>
                </c:pt>
                <c:pt idx="3">
                  <c:v>2006.0</c:v>
                </c:pt>
              </c:numCache>
            </c:numRef>
          </c:cat>
          <c:val>
            <c:numRef>
              <c:f>Sheet1!$B$65:$B$69</c:f>
              <c:numCache>
                <c:formatCode>General</c:formatCode>
                <c:ptCount val="5"/>
                <c:pt idx="0">
                  <c:v>25.1</c:v>
                </c:pt>
                <c:pt idx="1">
                  <c:v>20.3</c:v>
                </c:pt>
                <c:pt idx="2">
                  <c:v>18.8</c:v>
                </c:pt>
                <c:pt idx="3">
                  <c:v>13.9</c:v>
                </c:pt>
              </c:numCache>
            </c:numRef>
          </c:val>
        </c:ser>
        <c:marker val="1"/>
        <c:axId val="550485672"/>
        <c:axId val="565200312"/>
      </c:lineChart>
      <c:catAx>
        <c:axId val="550485672"/>
        <c:scaling>
          <c:orientation val="minMax"/>
        </c:scaling>
        <c:axPos val="b"/>
        <c:numFmt formatCode="General" sourceLinked="1"/>
        <c:tickLblPos val="nextTo"/>
        <c:crossAx val="565200312"/>
        <c:crosses val="autoZero"/>
        <c:auto val="1"/>
        <c:lblAlgn val="ctr"/>
        <c:lblOffset val="100"/>
      </c:catAx>
      <c:valAx>
        <c:axId val="565200312"/>
        <c:scaling>
          <c:orientation val="minMax"/>
          <c:min val="10.0"/>
        </c:scaling>
        <c:axPos val="l"/>
        <c:majorGridlines/>
        <c:numFmt formatCode="General" sourceLinked="1"/>
        <c:tickLblPos val="nextTo"/>
        <c:crossAx val="550485672"/>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Population Growth (annual %)</a:t>
            </a:r>
          </a:p>
        </c:rich>
      </c:tx>
      <c:layout>
        <c:manualLayout>
          <c:xMode val="edge"/>
          <c:yMode val="edge"/>
          <c:x val="0.132898335539499"/>
          <c:y val="0.0"/>
        </c:manualLayout>
      </c:layout>
    </c:title>
    <c:plotArea>
      <c:layout/>
      <c:lineChart>
        <c:grouping val="standard"/>
        <c:ser>
          <c:idx val="0"/>
          <c:order val="0"/>
          <c:tx>
            <c:strRef>
              <c:f>Sheet1!$B$2</c:f>
              <c:strCache>
                <c:ptCount val="1"/>
                <c:pt idx="0">
                  <c:v>World</c:v>
                </c:pt>
              </c:strCache>
            </c:strRef>
          </c:tx>
          <c:marker>
            <c:symbol val="none"/>
          </c:marker>
          <c:cat>
            <c:numRef>
              <c:f>Sheet1!$A$3:$A$13</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2009.0</c:v>
                </c:pt>
              </c:numCache>
            </c:numRef>
          </c:cat>
          <c:val>
            <c:numRef>
              <c:f>Sheet1!$B$3:$B$13</c:f>
              <c:numCache>
                <c:formatCode>General</c:formatCode>
                <c:ptCount val="11"/>
                <c:pt idx="0">
                  <c:v>1.3</c:v>
                </c:pt>
                <c:pt idx="1">
                  <c:v>2.1</c:v>
                </c:pt>
                <c:pt idx="2">
                  <c:v>2.1</c:v>
                </c:pt>
                <c:pt idx="3">
                  <c:v>1.9</c:v>
                </c:pt>
                <c:pt idx="4">
                  <c:v>1.8</c:v>
                </c:pt>
                <c:pt idx="5">
                  <c:v>1.7</c:v>
                </c:pt>
                <c:pt idx="6">
                  <c:v>1.7</c:v>
                </c:pt>
                <c:pt idx="7">
                  <c:v>1.5</c:v>
                </c:pt>
                <c:pt idx="8">
                  <c:v>1.3</c:v>
                </c:pt>
                <c:pt idx="9">
                  <c:v>1.2</c:v>
                </c:pt>
                <c:pt idx="10">
                  <c:v>1.2</c:v>
                </c:pt>
              </c:numCache>
            </c:numRef>
          </c:val>
        </c:ser>
        <c:ser>
          <c:idx val="1"/>
          <c:order val="1"/>
          <c:tx>
            <c:strRef>
              <c:f>Sheet1!$C$2</c:f>
              <c:strCache>
                <c:ptCount val="1"/>
                <c:pt idx="0">
                  <c:v>Ghana</c:v>
                </c:pt>
              </c:strCache>
            </c:strRef>
          </c:tx>
          <c:marker>
            <c:symbol val="none"/>
          </c:marker>
          <c:cat>
            <c:numRef>
              <c:f>Sheet1!$A$3:$A$13</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2009.0</c:v>
                </c:pt>
              </c:numCache>
            </c:numRef>
          </c:cat>
          <c:val>
            <c:numRef>
              <c:f>Sheet1!$C$3:$C$13</c:f>
              <c:numCache>
                <c:formatCode>General</c:formatCode>
                <c:ptCount val="11"/>
                <c:pt idx="0">
                  <c:v>3.1</c:v>
                </c:pt>
                <c:pt idx="1">
                  <c:v>2.5</c:v>
                </c:pt>
                <c:pt idx="2">
                  <c:v>2.3</c:v>
                </c:pt>
                <c:pt idx="3">
                  <c:v>2.4</c:v>
                </c:pt>
                <c:pt idx="4">
                  <c:v>2.4</c:v>
                </c:pt>
                <c:pt idx="5">
                  <c:v>3.3</c:v>
                </c:pt>
                <c:pt idx="6">
                  <c:v>2.8</c:v>
                </c:pt>
                <c:pt idx="7">
                  <c:v>2.7</c:v>
                </c:pt>
                <c:pt idx="8">
                  <c:v>2.4</c:v>
                </c:pt>
                <c:pt idx="9">
                  <c:v>2.2</c:v>
                </c:pt>
                <c:pt idx="10">
                  <c:v>2.1</c:v>
                </c:pt>
              </c:numCache>
            </c:numRef>
          </c:val>
        </c:ser>
        <c:ser>
          <c:idx val="2"/>
          <c:order val="2"/>
          <c:tx>
            <c:strRef>
              <c:f>Sheet1!$D$2</c:f>
              <c:strCache>
                <c:ptCount val="1"/>
                <c:pt idx="0">
                  <c:v>Sub-Saharan Africa</c:v>
                </c:pt>
              </c:strCache>
            </c:strRef>
          </c:tx>
          <c:marker>
            <c:symbol val="none"/>
          </c:marker>
          <c:cat>
            <c:numRef>
              <c:f>Sheet1!$A$3:$A$13</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2009.0</c:v>
                </c:pt>
              </c:numCache>
            </c:numRef>
          </c:cat>
          <c:val>
            <c:numRef>
              <c:f>Sheet1!$D$3:$D$13</c:f>
              <c:numCache>
                <c:formatCode>General</c:formatCode>
                <c:ptCount val="11"/>
                <c:pt idx="0">
                  <c:v>2.5</c:v>
                </c:pt>
                <c:pt idx="1">
                  <c:v>2.5</c:v>
                </c:pt>
                <c:pt idx="2">
                  <c:v>2.6</c:v>
                </c:pt>
                <c:pt idx="3">
                  <c:v>2.8</c:v>
                </c:pt>
                <c:pt idx="4">
                  <c:v>3.0</c:v>
                </c:pt>
                <c:pt idx="5">
                  <c:v>2.9</c:v>
                </c:pt>
                <c:pt idx="6">
                  <c:v>2.8</c:v>
                </c:pt>
                <c:pt idx="7">
                  <c:v>2.7</c:v>
                </c:pt>
                <c:pt idx="8">
                  <c:v>2.6</c:v>
                </c:pt>
                <c:pt idx="9">
                  <c:v>2.5</c:v>
                </c:pt>
                <c:pt idx="10">
                  <c:v>2.5</c:v>
                </c:pt>
              </c:numCache>
            </c:numRef>
          </c:val>
        </c:ser>
        <c:ser>
          <c:idx val="3"/>
          <c:order val="3"/>
          <c:tx>
            <c:strRef>
              <c:f>Sheet1!$E$2</c:f>
              <c:strCache>
                <c:ptCount val="1"/>
                <c:pt idx="0">
                  <c:v>South Africa</c:v>
                </c:pt>
              </c:strCache>
            </c:strRef>
          </c:tx>
          <c:marker>
            <c:symbol val="none"/>
          </c:marker>
          <c:cat>
            <c:numRef>
              <c:f>Sheet1!$A$3:$A$13</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2009.0</c:v>
                </c:pt>
              </c:numCache>
            </c:numRef>
          </c:cat>
          <c:val>
            <c:numRef>
              <c:f>Sheet1!$E$3:$E$13</c:f>
              <c:numCache>
                <c:formatCode>General</c:formatCode>
                <c:ptCount val="11"/>
                <c:pt idx="0">
                  <c:v>2.5</c:v>
                </c:pt>
                <c:pt idx="1">
                  <c:v>2.3</c:v>
                </c:pt>
                <c:pt idx="2">
                  <c:v>2.2</c:v>
                </c:pt>
                <c:pt idx="3">
                  <c:v>2.2</c:v>
                </c:pt>
                <c:pt idx="4">
                  <c:v>2.3</c:v>
                </c:pt>
                <c:pt idx="5">
                  <c:v>2.6</c:v>
                </c:pt>
                <c:pt idx="6">
                  <c:v>2.0</c:v>
                </c:pt>
                <c:pt idx="7">
                  <c:v>2.2</c:v>
                </c:pt>
                <c:pt idx="8">
                  <c:v>2.5</c:v>
                </c:pt>
                <c:pt idx="9">
                  <c:v>1.1</c:v>
                </c:pt>
                <c:pt idx="10">
                  <c:v>1.1</c:v>
                </c:pt>
              </c:numCache>
            </c:numRef>
          </c:val>
        </c:ser>
        <c:marker val="1"/>
        <c:axId val="565250792"/>
        <c:axId val="565253992"/>
      </c:lineChart>
      <c:catAx>
        <c:axId val="565250792"/>
        <c:scaling>
          <c:orientation val="minMax"/>
        </c:scaling>
        <c:axPos val="b"/>
        <c:numFmt formatCode="General" sourceLinked="1"/>
        <c:tickLblPos val="nextTo"/>
        <c:crossAx val="565253992"/>
        <c:crosses val="autoZero"/>
        <c:auto val="1"/>
        <c:lblAlgn val="ctr"/>
        <c:lblOffset val="100"/>
      </c:catAx>
      <c:valAx>
        <c:axId val="565253992"/>
        <c:scaling>
          <c:orientation val="minMax"/>
          <c:max val="4.0"/>
          <c:min val="1.0"/>
        </c:scaling>
        <c:axPos val="l"/>
        <c:majorGridlines/>
        <c:numFmt formatCode="General" sourceLinked="1"/>
        <c:tickLblPos val="nextTo"/>
        <c:crossAx val="565250792"/>
        <c:crosses val="autoZero"/>
        <c:crossBetween val="between"/>
        <c:majorUnit val="1.0"/>
      </c:valAx>
    </c:plotArea>
    <c:legend>
      <c:legendPos val="r"/>
      <c:layout>
        <c:manualLayout>
          <c:xMode val="edge"/>
          <c:yMode val="edge"/>
          <c:x val="0.528821670967138"/>
          <c:y val="0.145002580714081"/>
          <c:w val="0.203551774739904"/>
          <c:h val="0.234815725204813"/>
        </c:manualLayout>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Fertility Rate (births per woman)</a:t>
            </a:r>
          </a:p>
        </c:rich>
      </c:tx>
      <c:layout>
        <c:manualLayout>
          <c:xMode val="edge"/>
          <c:yMode val="edge"/>
          <c:x val="0.179221222048515"/>
          <c:y val="0.0"/>
        </c:manualLayout>
      </c:layout>
    </c:title>
    <c:plotArea>
      <c:layout/>
      <c:lineChart>
        <c:grouping val="standard"/>
        <c:ser>
          <c:idx val="0"/>
          <c:order val="0"/>
          <c:tx>
            <c:strRef>
              <c:f>Sheet1!$B$24</c:f>
              <c:strCache>
                <c:ptCount val="1"/>
                <c:pt idx="0">
                  <c:v>World</c:v>
                </c:pt>
              </c:strCache>
            </c:strRef>
          </c:tx>
          <c:marker>
            <c:symbol val="none"/>
          </c:marker>
          <c:cat>
            <c:numRef>
              <c:f>Sheet1!$A$25:$A$35</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Sheet1!$B$25:$B$35</c:f>
              <c:numCache>
                <c:formatCode>General</c:formatCode>
                <c:ptCount val="11"/>
                <c:pt idx="0">
                  <c:v>4.9</c:v>
                </c:pt>
                <c:pt idx="1">
                  <c:v>4.9</c:v>
                </c:pt>
                <c:pt idx="2">
                  <c:v>4.7</c:v>
                </c:pt>
                <c:pt idx="3">
                  <c:v>4.1</c:v>
                </c:pt>
                <c:pt idx="4">
                  <c:v>3.7</c:v>
                </c:pt>
                <c:pt idx="5">
                  <c:v>3.5</c:v>
                </c:pt>
                <c:pt idx="6">
                  <c:v>3.3</c:v>
                </c:pt>
                <c:pt idx="7">
                  <c:v>2.9</c:v>
                </c:pt>
                <c:pt idx="8">
                  <c:v>2.7</c:v>
                </c:pt>
                <c:pt idx="9">
                  <c:v>2.6</c:v>
                </c:pt>
                <c:pt idx="10">
                  <c:v>2.5</c:v>
                </c:pt>
              </c:numCache>
            </c:numRef>
          </c:val>
        </c:ser>
        <c:ser>
          <c:idx val="1"/>
          <c:order val="1"/>
          <c:tx>
            <c:strRef>
              <c:f>Sheet1!$C$24</c:f>
              <c:strCache>
                <c:ptCount val="1"/>
                <c:pt idx="0">
                  <c:v>Ghana</c:v>
                </c:pt>
              </c:strCache>
            </c:strRef>
          </c:tx>
          <c:marker>
            <c:symbol val="none"/>
          </c:marker>
          <c:cat>
            <c:numRef>
              <c:f>Sheet1!$A$25:$A$35</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Sheet1!$C$25:$C$35</c:f>
              <c:numCache>
                <c:formatCode>General</c:formatCode>
                <c:ptCount val="11"/>
                <c:pt idx="0">
                  <c:v>6.8</c:v>
                </c:pt>
                <c:pt idx="1">
                  <c:v>6.9</c:v>
                </c:pt>
                <c:pt idx="2">
                  <c:v>7.0</c:v>
                </c:pt>
                <c:pt idx="3">
                  <c:v>6.7</c:v>
                </c:pt>
                <c:pt idx="4">
                  <c:v>6.5</c:v>
                </c:pt>
                <c:pt idx="5">
                  <c:v>6.1</c:v>
                </c:pt>
                <c:pt idx="6">
                  <c:v>5.6</c:v>
                </c:pt>
                <c:pt idx="7">
                  <c:v>5.1</c:v>
                </c:pt>
                <c:pt idx="8">
                  <c:v>4.7</c:v>
                </c:pt>
                <c:pt idx="9">
                  <c:v>4.4</c:v>
                </c:pt>
                <c:pt idx="10">
                  <c:v>4.0</c:v>
                </c:pt>
              </c:numCache>
            </c:numRef>
          </c:val>
        </c:ser>
        <c:ser>
          <c:idx val="2"/>
          <c:order val="2"/>
          <c:tx>
            <c:strRef>
              <c:f>Sheet1!$D$24</c:f>
              <c:strCache>
                <c:ptCount val="1"/>
                <c:pt idx="0">
                  <c:v>Sub-Saharan Africa</c:v>
                </c:pt>
              </c:strCache>
            </c:strRef>
          </c:tx>
          <c:marker>
            <c:symbol val="none"/>
          </c:marker>
          <c:cat>
            <c:numRef>
              <c:f>Sheet1!$A$25:$A$35</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Sheet1!$D$25:$D$35</c:f>
              <c:numCache>
                <c:formatCode>General</c:formatCode>
                <c:ptCount val="11"/>
                <c:pt idx="0">
                  <c:v>6.7</c:v>
                </c:pt>
                <c:pt idx="1">
                  <c:v>6.7</c:v>
                </c:pt>
                <c:pt idx="2">
                  <c:v>6.7</c:v>
                </c:pt>
                <c:pt idx="3">
                  <c:v>6.7</c:v>
                </c:pt>
                <c:pt idx="4">
                  <c:v>6.7</c:v>
                </c:pt>
                <c:pt idx="5">
                  <c:v>6.6</c:v>
                </c:pt>
                <c:pt idx="6">
                  <c:v>6.3</c:v>
                </c:pt>
                <c:pt idx="7">
                  <c:v>5.9</c:v>
                </c:pt>
                <c:pt idx="8">
                  <c:v>5.6</c:v>
                </c:pt>
                <c:pt idx="9">
                  <c:v>5.3</c:v>
                </c:pt>
                <c:pt idx="10">
                  <c:v>5.1</c:v>
                </c:pt>
              </c:numCache>
            </c:numRef>
          </c:val>
        </c:ser>
        <c:ser>
          <c:idx val="3"/>
          <c:order val="3"/>
          <c:tx>
            <c:strRef>
              <c:f>Sheet1!$E$24</c:f>
              <c:strCache>
                <c:ptCount val="1"/>
                <c:pt idx="0">
                  <c:v>South Africa</c:v>
                </c:pt>
              </c:strCache>
            </c:strRef>
          </c:tx>
          <c:marker>
            <c:symbol val="none"/>
          </c:marker>
          <c:cat>
            <c:numRef>
              <c:f>Sheet1!$A$25:$A$35</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Sheet1!$E$25:$E$35</c:f>
              <c:numCache>
                <c:formatCode>General</c:formatCode>
                <c:ptCount val="11"/>
                <c:pt idx="0">
                  <c:v>6.4</c:v>
                </c:pt>
                <c:pt idx="1">
                  <c:v>6.0</c:v>
                </c:pt>
                <c:pt idx="2">
                  <c:v>5.6</c:v>
                </c:pt>
                <c:pt idx="3">
                  <c:v>5.3</c:v>
                </c:pt>
                <c:pt idx="4">
                  <c:v>4.8</c:v>
                </c:pt>
                <c:pt idx="5">
                  <c:v>4.3</c:v>
                </c:pt>
                <c:pt idx="6">
                  <c:v>3.7</c:v>
                </c:pt>
                <c:pt idx="7">
                  <c:v>3.1</c:v>
                </c:pt>
                <c:pt idx="8">
                  <c:v>2.9</c:v>
                </c:pt>
                <c:pt idx="9">
                  <c:v>2.6</c:v>
                </c:pt>
                <c:pt idx="10">
                  <c:v>2.5</c:v>
                </c:pt>
              </c:numCache>
            </c:numRef>
          </c:val>
        </c:ser>
        <c:marker val="1"/>
        <c:axId val="565299080"/>
        <c:axId val="565302280"/>
      </c:lineChart>
      <c:catAx>
        <c:axId val="565299080"/>
        <c:scaling>
          <c:orientation val="minMax"/>
        </c:scaling>
        <c:axPos val="b"/>
        <c:numFmt formatCode="General" sourceLinked="1"/>
        <c:tickLblPos val="nextTo"/>
        <c:crossAx val="565302280"/>
        <c:crosses val="autoZero"/>
        <c:auto val="1"/>
        <c:lblAlgn val="ctr"/>
        <c:lblOffset val="100"/>
      </c:catAx>
      <c:valAx>
        <c:axId val="565302280"/>
        <c:scaling>
          <c:orientation val="minMax"/>
          <c:min val="2.0"/>
        </c:scaling>
        <c:axPos val="l"/>
        <c:majorGridlines/>
        <c:numFmt formatCode="General" sourceLinked="1"/>
        <c:tickLblPos val="nextTo"/>
        <c:crossAx val="565299080"/>
        <c:crosses val="autoZero"/>
        <c:crossBetween val="between"/>
      </c:valAx>
    </c:plotArea>
    <c:legend>
      <c:legendPos val="r"/>
      <c:layout>
        <c:manualLayout>
          <c:xMode val="edge"/>
          <c:yMode val="edge"/>
          <c:x val="0.563840097742861"/>
          <c:y val="0.153861609537192"/>
          <c:w val="0.210538588962844"/>
          <c:h val="0.233438980747053"/>
        </c:manualLayout>
      </c:layout>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a:t>Life Expectancy, Ghana</a:t>
            </a:r>
          </a:p>
        </c:rich>
      </c:tx>
      <c:layout/>
    </c:title>
    <c:plotArea>
      <c:layout/>
      <c:lineChart>
        <c:grouping val="standard"/>
        <c:ser>
          <c:idx val="0"/>
          <c:order val="0"/>
          <c:tx>
            <c:strRef>
              <c:f>[2]Sheet1!$B$63</c:f>
              <c:strCache>
                <c:ptCount val="1"/>
                <c:pt idx="0">
                  <c:v>Age</c:v>
                </c:pt>
              </c:strCache>
            </c:strRef>
          </c:tx>
          <c:cat>
            <c:numRef>
              <c:f>[2]Sheet1!$A$64:$A$74</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[2]Sheet1!$B$64:$B$74</c:f>
              <c:numCache>
                <c:formatCode>General</c:formatCode>
                <c:ptCount val="11"/>
                <c:pt idx="0">
                  <c:v>45.9</c:v>
                </c:pt>
                <c:pt idx="1">
                  <c:v>47.2</c:v>
                </c:pt>
                <c:pt idx="2">
                  <c:v>48.9</c:v>
                </c:pt>
                <c:pt idx="3">
                  <c:v>51.2</c:v>
                </c:pt>
                <c:pt idx="4">
                  <c:v>53.1</c:v>
                </c:pt>
                <c:pt idx="5">
                  <c:v>54.5</c:v>
                </c:pt>
                <c:pt idx="6">
                  <c:v>57.3</c:v>
                </c:pt>
                <c:pt idx="7">
                  <c:v>59.1</c:v>
                </c:pt>
                <c:pt idx="8">
                  <c:v>57.9</c:v>
                </c:pt>
                <c:pt idx="9">
                  <c:v>56.5</c:v>
                </c:pt>
                <c:pt idx="10">
                  <c:v>56.6</c:v>
                </c:pt>
              </c:numCache>
            </c:numRef>
          </c:val>
        </c:ser>
        <c:marker val="1"/>
        <c:axId val="565369592"/>
        <c:axId val="565372680"/>
      </c:lineChart>
      <c:catAx>
        <c:axId val="565369592"/>
        <c:scaling>
          <c:orientation val="minMax"/>
        </c:scaling>
        <c:axPos val="b"/>
        <c:numFmt formatCode="General" sourceLinked="1"/>
        <c:tickLblPos val="nextTo"/>
        <c:crossAx val="565372680"/>
        <c:crosses val="autoZero"/>
        <c:auto val="1"/>
        <c:lblAlgn val="ctr"/>
        <c:lblOffset val="100"/>
      </c:catAx>
      <c:valAx>
        <c:axId val="565372680"/>
        <c:scaling>
          <c:orientation val="minMax"/>
          <c:max val="70.0"/>
          <c:min val="40.0"/>
        </c:scaling>
        <c:axPos val="l"/>
        <c:majorGridlines/>
        <c:minorGridlines/>
        <c:numFmt formatCode="General" sourceLinked="1"/>
        <c:tickLblPos val="nextTo"/>
        <c:crossAx val="565369592"/>
        <c:crosses val="autoZero"/>
        <c:crossBetween val="between"/>
      </c:valAx>
      <c:spPr>
        <a:noFill/>
      </c:spPr>
    </c:plotArea>
    <c:plotVisOnly val="1"/>
    <c:dispBlanksAs val="gap"/>
  </c:chart>
  <c:spPr>
    <a:solidFill>
      <a:sysClr val="window" lastClr="FFFFFF">
        <a:alpha val="0"/>
      </a:sysClr>
    </a:solid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Life Expectancy (total years)</a:t>
            </a:r>
          </a:p>
        </c:rich>
      </c:tx>
      <c:layout/>
    </c:title>
    <c:plotArea>
      <c:layout/>
      <c:lineChart>
        <c:grouping val="standard"/>
        <c:ser>
          <c:idx val="0"/>
          <c:order val="0"/>
          <c:tx>
            <c:strRef>
              <c:f>Sheet1!$B$10</c:f>
              <c:strCache>
                <c:ptCount val="1"/>
                <c:pt idx="0">
                  <c:v>World</c:v>
                </c:pt>
              </c:strCache>
            </c:strRef>
          </c:tx>
          <c:marker>
            <c:symbol val="none"/>
          </c:marker>
          <c:cat>
            <c:numRef>
              <c:f>Sheet1!$A$11:$A$21</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Sheet1!$B$11:$B$21</c:f>
              <c:numCache>
                <c:formatCode>General</c:formatCode>
                <c:ptCount val="11"/>
                <c:pt idx="0">
                  <c:v>52.5</c:v>
                </c:pt>
                <c:pt idx="1">
                  <c:v>55.7</c:v>
                </c:pt>
                <c:pt idx="2">
                  <c:v>59.0</c:v>
                </c:pt>
                <c:pt idx="3">
                  <c:v>61.0</c:v>
                </c:pt>
                <c:pt idx="4">
                  <c:v>62.5</c:v>
                </c:pt>
                <c:pt idx="5">
                  <c:v>63.8</c:v>
                </c:pt>
                <c:pt idx="6">
                  <c:v>65.0</c:v>
                </c:pt>
                <c:pt idx="7">
                  <c:v>65.9</c:v>
                </c:pt>
                <c:pt idx="8">
                  <c:v>67.2</c:v>
                </c:pt>
                <c:pt idx="9">
                  <c:v>68.2</c:v>
                </c:pt>
                <c:pt idx="10">
                  <c:v>68.9</c:v>
                </c:pt>
              </c:numCache>
            </c:numRef>
          </c:val>
        </c:ser>
        <c:ser>
          <c:idx val="1"/>
          <c:order val="1"/>
          <c:tx>
            <c:strRef>
              <c:f>Sheet1!$C$10</c:f>
              <c:strCache>
                <c:ptCount val="1"/>
                <c:pt idx="0">
                  <c:v>Ghana</c:v>
                </c:pt>
              </c:strCache>
            </c:strRef>
          </c:tx>
          <c:marker>
            <c:symbol val="none"/>
          </c:marker>
          <c:cat>
            <c:numRef>
              <c:f>Sheet1!$A$11:$A$21</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Sheet1!$C$11:$C$21</c:f>
              <c:numCache>
                <c:formatCode>General</c:formatCode>
                <c:ptCount val="11"/>
                <c:pt idx="0">
                  <c:v>45.9</c:v>
                </c:pt>
                <c:pt idx="1">
                  <c:v>47.2</c:v>
                </c:pt>
                <c:pt idx="2">
                  <c:v>48.9</c:v>
                </c:pt>
                <c:pt idx="3">
                  <c:v>51.2</c:v>
                </c:pt>
                <c:pt idx="4">
                  <c:v>53.1</c:v>
                </c:pt>
                <c:pt idx="5">
                  <c:v>54.5</c:v>
                </c:pt>
                <c:pt idx="6">
                  <c:v>57.3</c:v>
                </c:pt>
                <c:pt idx="7">
                  <c:v>59.1</c:v>
                </c:pt>
                <c:pt idx="8">
                  <c:v>57.9</c:v>
                </c:pt>
                <c:pt idx="9">
                  <c:v>56.5</c:v>
                </c:pt>
                <c:pt idx="10">
                  <c:v>56.6</c:v>
                </c:pt>
              </c:numCache>
            </c:numRef>
          </c:val>
        </c:ser>
        <c:ser>
          <c:idx val="2"/>
          <c:order val="2"/>
          <c:tx>
            <c:strRef>
              <c:f>Sheet1!$D$10</c:f>
              <c:strCache>
                <c:ptCount val="1"/>
                <c:pt idx="0">
                  <c:v>Sub-Saharan Africa</c:v>
                </c:pt>
              </c:strCache>
            </c:strRef>
          </c:tx>
          <c:marker>
            <c:symbol val="none"/>
          </c:marker>
          <c:cat>
            <c:numRef>
              <c:f>Sheet1!$A$11:$A$21</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Sheet1!$D$11:$D$21</c:f>
              <c:numCache>
                <c:formatCode>General</c:formatCode>
                <c:ptCount val="11"/>
                <c:pt idx="0">
                  <c:v>40.9</c:v>
                </c:pt>
                <c:pt idx="1">
                  <c:v>42.7</c:v>
                </c:pt>
                <c:pt idx="2">
                  <c:v>44.5</c:v>
                </c:pt>
                <c:pt idx="3">
                  <c:v>46.5</c:v>
                </c:pt>
                <c:pt idx="4">
                  <c:v>48.1</c:v>
                </c:pt>
                <c:pt idx="5">
                  <c:v>49.3</c:v>
                </c:pt>
                <c:pt idx="6">
                  <c:v>49.9</c:v>
                </c:pt>
                <c:pt idx="7">
                  <c:v>50.0</c:v>
                </c:pt>
                <c:pt idx="8">
                  <c:v>50.1</c:v>
                </c:pt>
                <c:pt idx="9">
                  <c:v>51.1</c:v>
                </c:pt>
                <c:pt idx="10">
                  <c:v>52.1</c:v>
                </c:pt>
              </c:numCache>
            </c:numRef>
          </c:val>
        </c:ser>
        <c:ser>
          <c:idx val="3"/>
          <c:order val="3"/>
          <c:tx>
            <c:strRef>
              <c:f>Sheet1!$E$10</c:f>
              <c:strCache>
                <c:ptCount val="1"/>
                <c:pt idx="0">
                  <c:v>South Africa</c:v>
                </c:pt>
              </c:strCache>
            </c:strRef>
          </c:tx>
          <c:marker>
            <c:symbol val="none"/>
          </c:marker>
          <c:cat>
            <c:numRef>
              <c:f>Sheet1!$A$11:$A$21</c:f>
              <c:numCache>
                <c:formatCode>General</c:formatCode>
                <c:ptCount val="11"/>
                <c:pt idx="0">
                  <c:v>1960.0</c:v>
                </c:pt>
                <c:pt idx="1">
                  <c:v>1965.0</c:v>
                </c:pt>
                <c:pt idx="2">
                  <c:v>1970.0</c:v>
                </c:pt>
                <c:pt idx="3">
                  <c:v>1975.0</c:v>
                </c:pt>
                <c:pt idx="4">
                  <c:v>1980.0</c:v>
                </c:pt>
                <c:pt idx="5">
                  <c:v>1985.0</c:v>
                </c:pt>
                <c:pt idx="6">
                  <c:v>1990.0</c:v>
                </c:pt>
                <c:pt idx="7">
                  <c:v>1995.0</c:v>
                </c:pt>
                <c:pt idx="8">
                  <c:v>2000.0</c:v>
                </c:pt>
                <c:pt idx="9">
                  <c:v>2005.0</c:v>
                </c:pt>
                <c:pt idx="10">
                  <c:v>2008.0</c:v>
                </c:pt>
              </c:numCache>
            </c:numRef>
          </c:cat>
          <c:val>
            <c:numRef>
              <c:f>Sheet1!$E$11:$E$21</c:f>
              <c:numCache>
                <c:formatCode>General</c:formatCode>
                <c:ptCount val="11"/>
                <c:pt idx="0">
                  <c:v>49.0</c:v>
                </c:pt>
                <c:pt idx="1">
                  <c:v>51.0</c:v>
                </c:pt>
                <c:pt idx="2">
                  <c:v>52.8</c:v>
                </c:pt>
                <c:pt idx="3">
                  <c:v>54.6</c:v>
                </c:pt>
                <c:pt idx="4">
                  <c:v>56.8</c:v>
                </c:pt>
                <c:pt idx="5">
                  <c:v>59.6</c:v>
                </c:pt>
                <c:pt idx="6">
                  <c:v>61.4</c:v>
                </c:pt>
                <c:pt idx="7">
                  <c:v>60.5</c:v>
                </c:pt>
                <c:pt idx="8">
                  <c:v>55.8</c:v>
                </c:pt>
                <c:pt idx="9">
                  <c:v>51.8</c:v>
                </c:pt>
                <c:pt idx="10">
                  <c:v>51.5</c:v>
                </c:pt>
              </c:numCache>
            </c:numRef>
          </c:val>
        </c:ser>
        <c:marker val="1"/>
        <c:axId val="565380952"/>
        <c:axId val="565383960"/>
      </c:lineChart>
      <c:catAx>
        <c:axId val="565380952"/>
        <c:scaling>
          <c:orientation val="minMax"/>
        </c:scaling>
        <c:axPos val="b"/>
        <c:numFmt formatCode="General" sourceLinked="1"/>
        <c:tickLblPos val="nextTo"/>
        <c:crossAx val="565383960"/>
        <c:crosses val="autoZero"/>
        <c:auto val="1"/>
        <c:lblAlgn val="ctr"/>
        <c:lblOffset val="100"/>
      </c:catAx>
      <c:valAx>
        <c:axId val="565383960"/>
        <c:scaling>
          <c:orientation val="minMax"/>
          <c:max val="70.0"/>
          <c:min val="40.0"/>
        </c:scaling>
        <c:axPos val="l"/>
        <c:majorGridlines/>
        <c:numFmt formatCode="General" sourceLinked="1"/>
        <c:tickLblPos val="nextTo"/>
        <c:crossAx val="565380952"/>
        <c:crosses val="autoZero"/>
        <c:crossBetween val="between"/>
      </c:valAx>
    </c:plotArea>
    <c:legend>
      <c:legendPos val="r"/>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E41E0-370D-C042-B3FF-2E77A30996F9}" type="datetimeFigureOut">
              <a:rPr lang="en-US" smtClean="0"/>
              <a:pPr/>
              <a:t>4/12/11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E6CC68-4B14-CF48-92BC-B332A26519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Development is an interrelationship between economic and noneconomic elements of society.</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 Economic growth is defined as the increase in GDP or other measures of aggregate income.</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 Economic growth can be driven by improvements in domestic savings, trade balance, and international investment position, to name a few. </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Social change, the second component of our definition, refers to the alteration of the social order of a society. This can be completed by changing human development indicators. </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This paper has several key variables of human development including education, healthcare, and infrastructure. </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Cannot</a:t>
            </a:r>
            <a:r>
              <a:rPr lang="en-US" sz="1200" kern="1200" baseline="0" dirty="0" smtClean="0">
                <a:solidFill>
                  <a:schemeClr val="tx1"/>
                </a:solidFill>
                <a:latin typeface="+mn-lt"/>
                <a:ea typeface="+mn-ea"/>
                <a:cs typeface="+mn-cs"/>
              </a:rPr>
              <a:t> have one without the other</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latin typeface="+mn-lt"/>
                <a:ea typeface="+mn-ea"/>
                <a:cs typeface="+mn-cs"/>
              </a:rPr>
              <a:t>Three levels of development: UN </a:t>
            </a:r>
            <a:r>
              <a:rPr lang="en-US" sz="1200" kern="1200" dirty="0" smtClean="0">
                <a:solidFill>
                  <a:schemeClr val="tx1"/>
                </a:solidFill>
                <a:latin typeface="+mn-lt"/>
                <a:ea typeface="+mn-ea"/>
                <a:cs typeface="+mn-cs"/>
              </a:rPr>
              <a:t>Development </a:t>
            </a:r>
            <a:r>
              <a:rPr lang="en-US" sz="1200" kern="1200" dirty="0" err="1" smtClean="0">
                <a:solidFill>
                  <a:schemeClr val="tx1"/>
                </a:solidFill>
                <a:latin typeface="+mn-lt"/>
                <a:ea typeface="+mn-ea"/>
                <a:cs typeface="+mn-cs"/>
              </a:rPr>
              <a:t>Programme’s</a:t>
            </a:r>
            <a:r>
              <a:rPr lang="en-US" sz="1200" kern="1200" dirty="0" smtClean="0">
                <a:solidFill>
                  <a:schemeClr val="tx1"/>
                </a:solidFill>
                <a:latin typeface="+mn-lt"/>
                <a:ea typeface="+mn-ea"/>
                <a:cs typeface="+mn-cs"/>
              </a:rPr>
              <a:t> Country Classification System</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low-developed country, is one that cannot fulfill the basic needs of its population,</a:t>
            </a:r>
            <a:r>
              <a:rPr lang="en-US" sz="1200" kern="1200" baseline="0" dirty="0" smtClean="0">
                <a:solidFill>
                  <a:schemeClr val="tx1"/>
                </a:solidFill>
                <a:latin typeface="+mn-lt"/>
                <a:ea typeface="+mn-ea"/>
                <a:cs typeface="+mn-cs"/>
              </a:rPr>
              <a:t> $1.25/day</a:t>
            </a:r>
            <a:endParaRPr lang="en-US" dirty="0" smtClean="0"/>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t> medium-developed,</a:t>
            </a:r>
            <a:r>
              <a:rPr lang="en-US" baseline="0" dirty="0" smtClean="0"/>
              <a:t> </a:t>
            </a:r>
            <a:r>
              <a:rPr lang="en-US" sz="1200" kern="1200" dirty="0" smtClean="0">
                <a:solidFill>
                  <a:schemeClr val="tx1"/>
                </a:solidFill>
                <a:latin typeface="+mn-lt"/>
                <a:ea typeface="+mn-ea"/>
                <a:cs typeface="+mn-cs"/>
              </a:rPr>
              <a:t>working to institute a more industrialized economy and to establish an effective government, while constantly improving the quality of life of their population</a:t>
            </a:r>
            <a:r>
              <a:rPr lang="en-US" dirty="0" smtClean="0"/>
              <a:t> </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Burkina Faso, Togo (low-developed states), and Côte d’Ivoire (a medium-developed state)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economics, we chose Nigeria because its GDP per capita is approximately 50% higher than Ghana’s</a:t>
            </a:r>
            <a:r>
              <a:rPr lang="en-US" dirty="0" smtClean="0"/>
              <a:t> </a:t>
            </a:r>
          </a:p>
          <a:p>
            <a:endParaRPr lang="en-US" dirty="0" smtClean="0"/>
          </a:p>
          <a:p>
            <a:r>
              <a:rPr lang="en-US" sz="1200" kern="1200" dirty="0" smtClean="0">
                <a:solidFill>
                  <a:schemeClr val="tx1"/>
                </a:solidFill>
                <a:latin typeface="+mn-lt"/>
                <a:ea typeface="+mn-ea"/>
                <a:cs typeface="+mn-cs"/>
              </a:rPr>
              <a:t>For human development factors, we chose to use South Africa because it is widely regarded as a successful African state that Ghana could aspire to be. </a:t>
            </a:r>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Quote- Dudley Seers</a:t>
            </a:r>
          </a:p>
          <a:p>
            <a:endParaRPr lang="en-US" dirty="0" smtClean="0"/>
          </a:p>
          <a:p>
            <a:r>
              <a:rPr lang="en-US" sz="1200" kern="1200" dirty="0" smtClean="0">
                <a:solidFill>
                  <a:schemeClr val="tx1"/>
                </a:solidFill>
                <a:latin typeface="+mn-lt"/>
                <a:ea typeface="+mn-ea"/>
                <a:cs typeface="+mn-cs"/>
              </a:rPr>
              <a:t>Ghana has made substantial progress in recent years with its education program, but there is still significant room for improvement</a:t>
            </a:r>
            <a:r>
              <a:rPr lang="en-US" dirty="0" smtClean="0"/>
              <a:t> </a:t>
            </a:r>
          </a:p>
          <a:p>
            <a:endParaRPr lang="en-US" dirty="0" smtClean="0"/>
          </a:p>
          <a:p>
            <a:r>
              <a:rPr lang="en-US" sz="1200" kern="1200" dirty="0" smtClean="0">
                <a:solidFill>
                  <a:schemeClr val="tx1"/>
                </a:solidFill>
                <a:latin typeface="+mn-lt"/>
                <a:ea typeface="+mn-ea"/>
                <a:cs typeface="+mn-cs"/>
              </a:rPr>
              <a:t>history of government financing in education being too low. Government financing fell from 6.4% of GDP in 1976 to 1.4% in 1983</a:t>
            </a:r>
            <a:r>
              <a:rPr lang="en-US" dirty="0" smtClean="0"/>
              <a:t> </a:t>
            </a:r>
          </a:p>
          <a:p>
            <a:endParaRPr lang="en-US" smtClean="0"/>
          </a:p>
          <a:p>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is the percentage of children of official primary school age that are enrolled in primary education as a percentage of the total child population.</a:t>
            </a:r>
            <a:r>
              <a:rPr lang="en-US" dirty="0" smtClean="0"/>
              <a:t> </a:t>
            </a:r>
          </a:p>
          <a:p>
            <a:endParaRPr lang="en-US" dirty="0" smtClean="0"/>
          </a:p>
          <a:p>
            <a:r>
              <a:rPr lang="en-US" sz="1200" kern="1200" dirty="0" smtClean="0">
                <a:solidFill>
                  <a:schemeClr val="tx1"/>
                </a:solidFill>
                <a:latin typeface="+mn-lt"/>
                <a:ea typeface="+mn-ea"/>
                <a:cs typeface="+mn-cs"/>
              </a:rPr>
              <a:t>The net enrollment ratio of students in primary education improved from 63 percent in 2000 to 77 percent in 2008. </a:t>
            </a:r>
          </a:p>
          <a:p>
            <a:r>
              <a:rPr lang="en-US" sz="1200" kern="1200" dirty="0" smtClean="0">
                <a:solidFill>
                  <a:schemeClr val="tx1"/>
                </a:solidFill>
                <a:latin typeface="+mn-lt"/>
                <a:ea typeface="+mn-ea"/>
                <a:cs typeface="+mn-cs"/>
              </a:rPr>
              <a:t>Ghana has also steadily improved its secondary net enrollment rate over the past decade, from 33.8% in 2000 to 47.4% in 2007. </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Primary completion rates have also increased from 69.5% in 2000 to 75.9% in 2007</a:t>
            </a:r>
            <a:r>
              <a:rPr lang="en-US" dirty="0" smtClean="0"/>
              <a:t> </a:t>
            </a:r>
          </a:p>
          <a:p>
            <a:endParaRPr lang="en-US" dirty="0" smtClean="0"/>
          </a:p>
          <a:p>
            <a:r>
              <a:rPr lang="en-US" sz="1200" kern="1200" dirty="0" smtClean="0">
                <a:solidFill>
                  <a:schemeClr val="tx1"/>
                </a:solidFill>
                <a:latin typeface="+mn-lt"/>
                <a:ea typeface="+mn-ea"/>
                <a:cs typeface="+mn-cs"/>
              </a:rPr>
              <a:t>Ghana’s literacy rate (as measured by all adults fifteen and up) improved from 58% in 2000 to 66% in 2008.</a:t>
            </a:r>
            <a:r>
              <a:rPr lang="en-US" dirty="0" smtClean="0"/>
              <a:t> </a:t>
            </a:r>
          </a:p>
          <a:p>
            <a:endParaRPr lang="en-US" dirty="0" smtClean="0"/>
          </a:p>
          <a:p>
            <a:r>
              <a:rPr lang="en-US" sz="1200" kern="1200" dirty="0" smtClean="0">
                <a:solidFill>
                  <a:schemeClr val="tx1"/>
                </a:solidFill>
                <a:latin typeface="+mn-lt"/>
                <a:ea typeface="+mn-ea"/>
                <a:cs typeface="+mn-cs"/>
              </a:rPr>
              <a:t>The official language of instruction throughout Ghana is English. </a:t>
            </a:r>
          </a:p>
          <a:p>
            <a:r>
              <a:rPr lang="en-US" sz="1200" kern="1200" dirty="0" smtClean="0">
                <a:solidFill>
                  <a:schemeClr val="tx1"/>
                </a:solidFill>
                <a:latin typeface="+mn-lt"/>
                <a:ea typeface="+mn-ea"/>
                <a:cs typeface="+mn-cs"/>
              </a:rPr>
              <a:t>Students sometimes study in one of the local languages for the first three years, but English becomes the medium of instruction thereafter. Since literacy rates and access to education coincide with one another, it is important for the Ministry of Education to continue to work to improve primary completion rates so students have a chance to start learning English in the classroom.</a:t>
            </a:r>
            <a:r>
              <a:rPr lang="en-US" dirty="0" smtClean="0"/>
              <a:t> </a:t>
            </a:r>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its main priorities at this time is to complete the </a:t>
            </a:r>
            <a:r>
              <a:rPr lang="en-US" sz="1200" kern="1200" dirty="0" err="1" smtClean="0">
                <a:solidFill>
                  <a:schemeClr val="tx1"/>
                </a:solidFill>
                <a:latin typeface="+mn-lt"/>
                <a:ea typeface="+mn-ea"/>
                <a:cs typeface="+mn-cs"/>
              </a:rPr>
              <a:t>UN’s</a:t>
            </a:r>
            <a:r>
              <a:rPr lang="en-US" sz="1200" kern="1200" dirty="0" smtClean="0">
                <a:solidFill>
                  <a:schemeClr val="tx1"/>
                </a:solidFill>
                <a:latin typeface="+mn-lt"/>
                <a:ea typeface="+mn-ea"/>
                <a:cs typeface="+mn-cs"/>
              </a:rPr>
              <a:t> Millennium Development Goal of universal primary education by 2015. One of the greatest problems associated with large increases in enrollment rates is that quality of teachers and content tend to decrease at the same time.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Ghanaian government passed the Free and Compulsory Universal Basic Education (FCUBE) Initiative in 1996. The percentages are still very far below 100% enrollment because of a lack of teachers and other resources. One reason for this is because the education system is highly centralized and the government cannot feed enough money into the system in order to afford everything necessary.</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E6CC68-4B14-CF48-92BC-B332A26519C7}"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Quote- National Commission on Teacher Education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Ministry of Education has made it their goal to have teachers at the primary school level at least have a Diploma. This consists of attending a three-year Teacher Training College. The percentage of trained teachers has increased in the kindergarten level in recent years, but decreased in both primary and secondary education (</a:t>
            </a:r>
            <a:r>
              <a:rPr lang="en-US" sz="1200" i="1" kern="1200" dirty="0" smtClean="0">
                <a:solidFill>
                  <a:schemeClr val="tx1"/>
                </a:solidFill>
                <a:latin typeface="+mn-lt"/>
                <a:ea typeface="+mn-ea"/>
                <a:cs typeface="+mn-cs"/>
              </a:rPr>
              <a:t>Figure 18</a:t>
            </a:r>
            <a:r>
              <a:rPr lang="en-US" sz="1200" kern="1200" dirty="0" smtClean="0">
                <a:solidFill>
                  <a:schemeClr val="tx1"/>
                </a:solidFill>
                <a:latin typeface="+mn-lt"/>
                <a:ea typeface="+mn-ea"/>
                <a:cs typeface="+mn-cs"/>
              </a:rPr>
              <a:t>). This trend can be partially explained by the increases in the national enrollment rates.</a:t>
            </a:r>
          </a:p>
          <a:p>
            <a:endParaRPr lang="en-US" dirty="0" smtClean="0"/>
          </a:p>
          <a:p>
            <a:r>
              <a:rPr lang="en-US" sz="1200" kern="1200" dirty="0" smtClean="0">
                <a:solidFill>
                  <a:schemeClr val="tx1"/>
                </a:solidFill>
                <a:latin typeface="+mn-lt"/>
                <a:ea typeface="+mn-ea"/>
                <a:cs typeface="+mn-cs"/>
              </a:rPr>
              <a:t>Standards need to be created in order to keep teachers to a high level of excellence and promote a quality education.</a:t>
            </a:r>
            <a:r>
              <a:rPr lang="en-US" dirty="0" smtClean="0"/>
              <a:t> </a:t>
            </a:r>
          </a:p>
          <a:p>
            <a:r>
              <a:rPr lang="en-US" dirty="0" smtClean="0"/>
              <a:t>	-Lack of supervision, don’t show up to classes</a:t>
            </a:r>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Jeffrey Sachs- Quote</a:t>
            </a:r>
          </a:p>
          <a:p>
            <a:endParaRPr lang="en-US" dirty="0" smtClean="0"/>
          </a:p>
          <a:p>
            <a:r>
              <a:rPr lang="en-US" sz="1200" kern="1200" dirty="0" smtClean="0">
                <a:solidFill>
                  <a:schemeClr val="tx1"/>
                </a:solidFill>
                <a:latin typeface="+mn-lt"/>
                <a:ea typeface="+mn-ea"/>
                <a:cs typeface="+mn-cs"/>
              </a:rPr>
              <a:t>The state controls almost all sources of development, so looking at corruption, stability, and accountability are all extremely crucial.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1993 constitution was developed to prevent coups, dictatorial government, and one-party states. It established a republican democratic government that incorporates ideals from American and British models.  The system is one of checks and balances between the President, Parliament, Council of State, and Judiciary.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President John </a:t>
            </a:r>
            <a:r>
              <a:rPr lang="en-US" sz="1200" kern="1200" dirty="0" err="1" smtClean="0">
                <a:solidFill>
                  <a:schemeClr val="tx1"/>
                </a:solidFill>
                <a:latin typeface="+mn-lt"/>
                <a:ea typeface="+mn-ea"/>
                <a:cs typeface="+mn-cs"/>
              </a:rPr>
              <a:t>Atta</a:t>
            </a:r>
            <a:r>
              <a:rPr lang="en-US" sz="1200" kern="1200" dirty="0" smtClean="0">
                <a:solidFill>
                  <a:schemeClr val="tx1"/>
                </a:solidFill>
                <a:latin typeface="+mn-lt"/>
                <a:ea typeface="+mn-ea"/>
                <a:cs typeface="+mn-cs"/>
              </a:rPr>
              <a:t> Mills appears to have the support of his citizens in his agenda</a:t>
            </a:r>
            <a:r>
              <a:rPr lang="en-US" dirty="0" smtClean="0"/>
              <a:t> </a:t>
            </a:r>
          </a:p>
          <a:p>
            <a:endParaRPr lang="en-US" dirty="0" smtClean="0"/>
          </a:p>
          <a:p>
            <a:r>
              <a:rPr lang="en-US" sz="1200" kern="1200" dirty="0" smtClean="0">
                <a:solidFill>
                  <a:schemeClr val="tx1"/>
                </a:solidFill>
                <a:latin typeface="+mn-lt"/>
                <a:ea typeface="+mn-ea"/>
                <a:cs typeface="+mn-cs"/>
              </a:rPr>
              <a:t>The President is the head of the state, government, and armed forces. He is able to appoint the Vice President and Ministers of State. The Parliament is the legislative body of Ghana, with 230 seats, plus the Speaker. Members of Parliament are elected by a civilian vote, every four years. In order for a bill to become a law, it must have the approval of the President. The Judiciary is rule by the Supreme Court, which has the ability to govern on the constitutionality of any legislation or executive action. The hierarchy of the courts was developed similarly to British juridical forms</a:t>
            </a:r>
            <a:r>
              <a:rPr lang="en-US" dirty="0" smtClean="0"/>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3E6CC68-4B14-CF48-92BC-B332A26519C7}"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In 2009, President </a:t>
            </a:r>
            <a:r>
              <a:rPr lang="en-US" sz="1200" kern="1200" dirty="0" err="1" smtClean="0">
                <a:solidFill>
                  <a:schemeClr val="tx1"/>
                </a:solidFill>
                <a:latin typeface="+mn-lt"/>
                <a:ea typeface="+mn-ea"/>
                <a:cs typeface="+mn-cs"/>
              </a:rPr>
              <a:t>Obama</a:t>
            </a:r>
            <a:r>
              <a:rPr lang="en-US" sz="1200" kern="1200" dirty="0" smtClean="0">
                <a:solidFill>
                  <a:schemeClr val="tx1"/>
                </a:solidFill>
                <a:latin typeface="+mn-lt"/>
                <a:ea typeface="+mn-ea"/>
                <a:cs typeface="+mn-cs"/>
              </a:rPr>
              <a:t> chose to visit Ghana to promote its adherence to democratic principles.</a:t>
            </a:r>
            <a:r>
              <a:rPr lang="en-US" dirty="0" smtClean="0"/>
              <a:t> </a:t>
            </a:r>
          </a:p>
          <a:p>
            <a:endParaRPr lang="en-US" dirty="0" smtClean="0"/>
          </a:p>
          <a:p>
            <a:r>
              <a:rPr lang="en-US" sz="1200" kern="1200" dirty="0" smtClean="0">
                <a:solidFill>
                  <a:schemeClr val="tx1"/>
                </a:solidFill>
                <a:latin typeface="+mn-lt"/>
                <a:ea typeface="+mn-ea"/>
                <a:cs typeface="+mn-cs"/>
              </a:rPr>
              <a:t>Political stability measures the chance that a government could be undermined or destabilized by unconstitutional actions or violent ways. Events that could trigger political stability to decline include, but are not exclusive to: coups, rebellions, assassinations, riots, non-peaceful demonstrations, and international tensions.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n-lt"/>
                <a:ea typeface="+mn-ea"/>
                <a:cs typeface="+mn-cs"/>
              </a:rPr>
              <a:t>All graphs based on Worldwide Development Indicators show the percentage of countries worldwide that rate below the selected country. Thus, a higher value indicates superior governance ranking. The bars after the lines show the margins of error (90% confidence interval). The different colors show their percentage ranking with the yellow being 50-75% and the orange being 25-50%.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Ghana ranked 62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with Croatia, Macedonia, and Samoa out of 178 countries.</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Transparency International (TI) claims, “Corruption is both a cause of poverty, and a barrier to overcoming it. It is one of the most serious obstacles to reducing poverty.”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According to Freedom House, freedom of expression is constitutionally guaranteed and generally respected. </a:t>
            </a:r>
            <a:r>
              <a:rPr lang="en-US" sz="1200" kern="1200" smtClean="0">
                <a:solidFill>
                  <a:schemeClr val="tx1"/>
                </a:solidFill>
                <a:latin typeface="+mn-lt"/>
                <a:ea typeface="+mn-ea"/>
                <a:cs typeface="+mn-cs"/>
              </a:rPr>
              <a:t>The rights to peaceful assembly and association are also constitutionally guaranteed and permits are not required for meetings or demonstration</a:t>
            </a:r>
            <a:r>
              <a:rPr lang="en-US" smtClean="0"/>
              <a:t> </a:t>
            </a:r>
            <a:endParaRPr lang="en-US" sz="1200" kern="120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E6CC68-4B14-CF48-92BC-B332A26519C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9327DEDC-0248-1C45-9C88-76C3B8073CFD}" type="datetimeFigureOut">
              <a:rPr lang="en-US" smtClean="0"/>
              <a:pPr/>
              <a:t>4/12/11</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93F353EF-AB17-E14F-A6F6-263D5D34E50D}" type="slidenum">
              <a:rPr lang="en-US" smtClean="0"/>
              <a:pPr/>
              <a:t>‹#›</a:t>
            </a:fld>
            <a:endParaRPr lang="en-US"/>
          </a:p>
        </p:txBody>
      </p:sp>
      <p:pic>
        <p:nvPicPr>
          <p:cNvPr id="8" name="Picture 7"/>
          <p:cNvPicPr>
            <a:picLocks noChangeAspect="1"/>
          </p:cNvPicPr>
          <p:nvPr userDrawn="1"/>
        </p:nvPicPr>
        <p:blipFill>
          <a:blip r:embed="rId2">
            <a:lum/>
            <a:alphaModFix amt="71000"/>
          </a:blip>
          <a:stretch>
            <a:fillRect/>
          </a:stretch>
        </p:blipFill>
        <p:spPr>
          <a:xfrm>
            <a:off x="1673538" y="-228600"/>
            <a:ext cx="5870262" cy="55808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27DEDC-0248-1C45-9C88-76C3B8073CFD}" type="datetimeFigureOut">
              <a:rPr lang="en-US" smtClean="0"/>
              <a:pPr/>
              <a:t>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353EF-AB17-E14F-A6F6-263D5D34E5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27DEDC-0248-1C45-9C88-76C3B8073CFD}" type="datetimeFigureOut">
              <a:rPr lang="en-US" smtClean="0"/>
              <a:pPr/>
              <a:t>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353EF-AB17-E14F-A6F6-263D5D34E5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327DEDC-0248-1C45-9C88-76C3B8073CFD}" type="datetimeFigureOut">
              <a:rPr lang="en-US" smtClean="0"/>
              <a:pPr/>
              <a:t>4/12/11</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93F353EF-AB17-E14F-A6F6-263D5D34E5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9327DEDC-0248-1C45-9C88-76C3B8073CFD}" type="datetimeFigureOut">
              <a:rPr lang="en-US" smtClean="0"/>
              <a:pPr/>
              <a:t>4/12/11</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93F353EF-AB17-E14F-A6F6-263D5D34E50D}"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9327DEDC-0248-1C45-9C88-76C3B8073CFD}" type="datetimeFigureOut">
              <a:rPr lang="en-US" smtClean="0"/>
              <a:pPr/>
              <a:t>4/12/11</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3F353EF-AB17-E14F-A6F6-263D5D34E5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9327DEDC-0248-1C45-9C88-76C3B8073CFD}" type="datetimeFigureOut">
              <a:rPr lang="en-US" smtClean="0"/>
              <a:pPr/>
              <a:t>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93F353EF-AB17-E14F-A6F6-263D5D34E50D}"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327DEDC-0248-1C45-9C88-76C3B8073CFD}" type="datetimeFigureOut">
              <a:rPr lang="en-US" smtClean="0"/>
              <a:pPr/>
              <a:t>4/12/11</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353EF-AB17-E14F-A6F6-263D5D34E50D}" type="slidenum">
              <a:rPr lang="en-US" smtClean="0"/>
              <a:pPr/>
              <a:t>‹#›</a:t>
            </a:fld>
            <a:endParaRPr lang="en-US"/>
          </a:p>
        </p:txBody>
      </p:sp>
      <p:pic>
        <p:nvPicPr>
          <p:cNvPr id="7" name="Picture 6"/>
          <p:cNvPicPr>
            <a:picLocks noChangeAspect="1"/>
          </p:cNvPicPr>
          <p:nvPr userDrawn="1"/>
        </p:nvPicPr>
        <p:blipFill>
          <a:blip r:embed="rId2">
            <a:lum/>
            <a:alphaModFix amt="75000"/>
          </a:blip>
          <a:stretch>
            <a:fillRect/>
          </a:stretch>
        </p:blipFill>
        <p:spPr>
          <a:xfrm>
            <a:off x="1219200" y="1066800"/>
            <a:ext cx="6451600" cy="613356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27DEDC-0248-1C45-9C88-76C3B8073CFD}" type="datetimeFigureOut">
              <a:rPr lang="en-US" smtClean="0"/>
              <a:pPr/>
              <a:t>4/12/11</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353EF-AB17-E14F-A6F6-263D5D34E5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9327DEDC-0248-1C45-9C88-76C3B8073CFD}" type="datetimeFigureOut">
              <a:rPr lang="en-US" smtClean="0"/>
              <a:pPr/>
              <a:t>4/12/11</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353EF-AB17-E14F-A6F6-263D5D34E5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9327DEDC-0248-1C45-9C88-76C3B8073CFD}" type="datetimeFigureOut">
              <a:rPr lang="en-US" smtClean="0"/>
              <a:pPr/>
              <a:t>4/12/11</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3F353EF-AB17-E14F-A6F6-263D5D34E50D}"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3.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327DEDC-0248-1C45-9C88-76C3B8073CFD}" type="datetimeFigureOut">
              <a:rPr lang="en-US" smtClean="0"/>
              <a:pPr/>
              <a:t>4/12/11</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3F353EF-AB17-E14F-A6F6-263D5D34E50D}"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12"/>
          <p:cNvPicPr>
            <a:picLocks noChangeAspect="1"/>
          </p:cNvPicPr>
          <p:nvPr userDrawn="1"/>
        </p:nvPicPr>
        <p:blipFill>
          <a:blip r:embed="rId13">
            <a:lum/>
            <a:alphaModFix amt="25000"/>
          </a:blip>
          <a:stretch>
            <a:fillRect/>
          </a:stretch>
        </p:blipFill>
        <p:spPr>
          <a:xfrm>
            <a:off x="1219200" y="1066800"/>
            <a:ext cx="6451600" cy="6133563"/>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3" Type="http://schemas.openxmlformats.org/officeDocument/2006/relationships/chart" Target="../charts/chart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7.png"/><Relationship Id="rId5"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Developing Ghana</a:t>
            </a:r>
            <a:endParaRPr lang="en-US" b="1" dirty="0"/>
          </a:p>
        </p:txBody>
      </p:sp>
      <p:sp>
        <p:nvSpPr>
          <p:cNvPr id="3" name="Subtitle 2"/>
          <p:cNvSpPr>
            <a:spLocks noGrp="1"/>
          </p:cNvSpPr>
          <p:nvPr>
            <p:ph type="subTitle" idx="1"/>
          </p:nvPr>
        </p:nvSpPr>
        <p:spPr>
          <a:xfrm>
            <a:off x="457200" y="5486400"/>
            <a:ext cx="8763000" cy="1239414"/>
          </a:xfrm>
        </p:spPr>
        <p:txBody>
          <a:bodyPr>
            <a:normAutofit lnSpcReduction="10000"/>
          </a:bodyPr>
          <a:lstStyle/>
          <a:p>
            <a:r>
              <a:rPr lang="en-US" dirty="0" smtClean="0"/>
              <a:t>Tommy </a:t>
            </a:r>
            <a:r>
              <a:rPr lang="en-US" dirty="0" err="1" smtClean="0"/>
              <a:t>Dewick</a:t>
            </a:r>
            <a:endParaRPr lang="en-US" dirty="0" smtClean="0"/>
          </a:p>
          <a:p>
            <a:r>
              <a:rPr lang="en-US" dirty="0" smtClean="0"/>
              <a:t>Ashley </a:t>
            </a:r>
            <a:r>
              <a:rPr lang="en-US" dirty="0" err="1" smtClean="0"/>
              <a:t>Ozery</a:t>
            </a:r>
            <a:endParaRPr lang="en-US" dirty="0" smtClean="0"/>
          </a:p>
          <a:p>
            <a:r>
              <a:rPr lang="en-US" dirty="0" smtClean="0"/>
              <a:t>Kara Werner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State</a:t>
            </a:r>
            <a:endParaRPr lang="en-US" dirty="0"/>
          </a:p>
        </p:txBody>
      </p:sp>
      <p:sp>
        <p:nvSpPr>
          <p:cNvPr id="4" name="Rectangle 3"/>
          <p:cNvSpPr/>
          <p:nvPr/>
        </p:nvSpPr>
        <p:spPr>
          <a:xfrm>
            <a:off x="609600" y="5867400"/>
            <a:ext cx="8382000" cy="646331"/>
          </a:xfrm>
          <a:prstGeom prst="rect">
            <a:avLst/>
          </a:prstGeom>
        </p:spPr>
        <p:txBody>
          <a:bodyPr wrap="square">
            <a:spAutoFit/>
          </a:bodyPr>
          <a:lstStyle/>
          <a:p>
            <a:pPr algn="ctr"/>
            <a:r>
              <a:rPr lang="en-US" b="1" dirty="0" smtClean="0">
                <a:latin typeface="Geneva"/>
                <a:cs typeface="Geneva"/>
              </a:rPr>
              <a:t>“Economic </a:t>
            </a:r>
            <a:r>
              <a:rPr lang="en-US" b="1" dirty="0">
                <a:latin typeface="Geneva"/>
                <a:cs typeface="Geneva"/>
              </a:rPr>
              <a:t>development requires a government oriented towards development. The government has many roles to </a:t>
            </a:r>
            <a:r>
              <a:rPr lang="en-US" b="1" dirty="0" smtClean="0">
                <a:latin typeface="Geneva"/>
                <a:cs typeface="Geneva"/>
              </a:rPr>
              <a:t>play”</a:t>
            </a:r>
            <a:endParaRPr lang="en-US" b="1" dirty="0">
              <a:latin typeface="Geneva"/>
              <a:cs typeface="Geneva"/>
            </a:endParaRPr>
          </a:p>
        </p:txBody>
      </p:sp>
      <p:pic>
        <p:nvPicPr>
          <p:cNvPr id="5" name="Picture 4"/>
          <p:cNvPicPr>
            <a:picLocks noChangeAspect="1"/>
          </p:cNvPicPr>
          <p:nvPr/>
        </p:nvPicPr>
        <p:blipFill>
          <a:blip r:embed="rId3"/>
          <a:stretch>
            <a:fillRect/>
          </a:stretch>
        </p:blipFill>
        <p:spPr>
          <a:xfrm>
            <a:off x="685800" y="1447800"/>
            <a:ext cx="2880756" cy="4165600"/>
          </a:xfrm>
          <a:prstGeom prst="rect">
            <a:avLst/>
          </a:prstGeom>
        </p:spPr>
      </p:pic>
      <p:pic>
        <p:nvPicPr>
          <p:cNvPr id="6" name="Picture 5"/>
          <p:cNvPicPr>
            <a:picLocks noChangeAspect="1"/>
          </p:cNvPicPr>
          <p:nvPr/>
        </p:nvPicPr>
        <p:blipFill>
          <a:blip r:embed="rId4"/>
          <a:stretch>
            <a:fillRect/>
          </a:stretch>
        </p:blipFill>
        <p:spPr>
          <a:xfrm>
            <a:off x="3930592" y="2720975"/>
            <a:ext cx="5061008" cy="2851150"/>
          </a:xfrm>
          <a:prstGeom prst="rect">
            <a:avLst/>
          </a:prstGeom>
        </p:spPr>
      </p:pic>
      <p:pic>
        <p:nvPicPr>
          <p:cNvPr id="7" name="Picture 6"/>
          <p:cNvPicPr>
            <a:picLocks noChangeAspect="1"/>
          </p:cNvPicPr>
          <p:nvPr/>
        </p:nvPicPr>
        <p:blipFill>
          <a:blip r:embed="rId5"/>
          <a:stretch>
            <a:fillRect/>
          </a:stretch>
        </p:blipFill>
        <p:spPr>
          <a:xfrm>
            <a:off x="5715000" y="1006475"/>
            <a:ext cx="1803400" cy="1714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State (CONT.)</a:t>
            </a:r>
            <a:endParaRPr lang="en-US" dirty="0"/>
          </a:p>
        </p:txBody>
      </p:sp>
      <p:pic>
        <p:nvPicPr>
          <p:cNvPr id="4" name="Picture 3" descr="Picture 2.png"/>
          <p:cNvPicPr/>
          <p:nvPr/>
        </p:nvPicPr>
        <p:blipFill>
          <a:blip r:embed="rId3" cstate="print"/>
          <a:stretch>
            <a:fillRect/>
          </a:stretch>
        </p:blipFill>
        <p:spPr>
          <a:xfrm>
            <a:off x="0" y="3581400"/>
            <a:ext cx="5486400" cy="3276600"/>
          </a:xfrm>
          <a:prstGeom prst="rect">
            <a:avLst/>
          </a:prstGeom>
        </p:spPr>
      </p:pic>
      <p:pic>
        <p:nvPicPr>
          <p:cNvPr id="5" name="Picture 4" descr="chart-11.png"/>
          <p:cNvPicPr/>
          <p:nvPr/>
        </p:nvPicPr>
        <p:blipFill>
          <a:blip r:embed="rId4" cstate="print"/>
          <a:srcRect b="27444"/>
          <a:stretch>
            <a:fillRect/>
          </a:stretch>
        </p:blipFill>
        <p:spPr>
          <a:xfrm>
            <a:off x="3962400" y="1143000"/>
            <a:ext cx="5105400" cy="2655332"/>
          </a:xfrm>
          <a:prstGeom prst="rect">
            <a:avLst/>
          </a:prstGeom>
        </p:spPr>
      </p:pic>
      <p:sp>
        <p:nvSpPr>
          <p:cNvPr id="6" name="TextBox 5"/>
          <p:cNvSpPr txBox="1"/>
          <p:nvPr/>
        </p:nvSpPr>
        <p:spPr>
          <a:xfrm>
            <a:off x="228600" y="2286000"/>
            <a:ext cx="4094441" cy="369332"/>
          </a:xfrm>
          <a:prstGeom prst="rect">
            <a:avLst/>
          </a:prstGeom>
          <a:noFill/>
        </p:spPr>
        <p:txBody>
          <a:bodyPr wrap="square" rtlCol="0">
            <a:spAutoFit/>
          </a:bodyPr>
          <a:lstStyle/>
          <a:p>
            <a:r>
              <a:rPr lang="en-US" b="1" dirty="0" smtClean="0">
                <a:latin typeface="Geneva"/>
                <a:cs typeface="Geneva"/>
              </a:rPr>
              <a:t>THE SUCCESS STORY OF AFRICA</a:t>
            </a:r>
            <a:endParaRPr lang="en-US" b="1" dirty="0">
              <a:latin typeface="Geneva"/>
              <a:cs typeface="Geneva"/>
            </a:endParaRPr>
          </a:p>
        </p:txBody>
      </p:sp>
      <p:sp>
        <p:nvSpPr>
          <p:cNvPr id="7" name="TextBox 6"/>
          <p:cNvSpPr txBox="1"/>
          <p:nvPr/>
        </p:nvSpPr>
        <p:spPr>
          <a:xfrm>
            <a:off x="5867400" y="4114800"/>
            <a:ext cx="3581400" cy="1200329"/>
          </a:xfrm>
          <a:prstGeom prst="rect">
            <a:avLst/>
          </a:prstGeom>
          <a:noFill/>
        </p:spPr>
        <p:txBody>
          <a:bodyPr wrap="square" rtlCol="0">
            <a:spAutoFit/>
          </a:bodyPr>
          <a:lstStyle/>
          <a:p>
            <a:pPr>
              <a:buFont typeface="Wingdings" charset="2"/>
              <a:buChar char="v"/>
            </a:pPr>
            <a:r>
              <a:rPr lang="en-US" dirty="0" smtClean="0"/>
              <a:t>Voice and Accountability:</a:t>
            </a:r>
          </a:p>
          <a:p>
            <a:r>
              <a:rPr lang="en-US" dirty="0" smtClean="0"/>
              <a:t>   60.7%</a:t>
            </a:r>
          </a:p>
          <a:p>
            <a:pPr>
              <a:buFont typeface="Wingdings" charset="2"/>
              <a:buChar char="v"/>
            </a:pPr>
            <a:r>
              <a:rPr lang="en-US" dirty="0" smtClean="0"/>
              <a:t> Rule of Law 51.9%</a:t>
            </a:r>
          </a:p>
          <a:p>
            <a:pPr>
              <a:buFont typeface="Arial"/>
              <a:buChar cha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3207" y="0"/>
            <a:ext cx="7345362" cy="1339850"/>
          </a:xfrm>
        </p:spPr>
        <p:txBody>
          <a:bodyPr/>
          <a:lstStyle/>
          <a:p>
            <a:r>
              <a:rPr lang="en-US" dirty="0" smtClean="0"/>
              <a:t>Agriculture</a:t>
            </a:r>
            <a:endParaRPr lang="en-US" dirty="0"/>
          </a:p>
        </p:txBody>
      </p:sp>
      <p:sp>
        <p:nvSpPr>
          <p:cNvPr id="3" name="Content Placeholder 2"/>
          <p:cNvSpPr>
            <a:spLocks noGrp="1"/>
          </p:cNvSpPr>
          <p:nvPr>
            <p:ph idx="1"/>
          </p:nvPr>
        </p:nvSpPr>
        <p:spPr>
          <a:xfrm>
            <a:off x="0" y="986273"/>
            <a:ext cx="6132513" cy="2484204"/>
          </a:xfrm>
        </p:spPr>
        <p:txBody>
          <a:bodyPr>
            <a:normAutofit/>
          </a:bodyPr>
          <a:lstStyle/>
          <a:p>
            <a:r>
              <a:rPr lang="en-US" sz="2400" dirty="0" smtClean="0"/>
              <a:t>56% of labor force by occupation</a:t>
            </a:r>
          </a:p>
          <a:p>
            <a:r>
              <a:rPr lang="en-US" sz="2400" dirty="0" smtClean="0"/>
              <a:t>40% of GDP</a:t>
            </a:r>
          </a:p>
          <a:p>
            <a:r>
              <a:rPr lang="en-US" sz="2400" dirty="0" smtClean="0"/>
              <a:t>Second largest cocoa producer in the world</a:t>
            </a:r>
            <a:endParaRPr lang="en-US" sz="2400" dirty="0"/>
          </a:p>
        </p:txBody>
      </p:sp>
      <p:pic>
        <p:nvPicPr>
          <p:cNvPr id="4" name="Picture 3"/>
          <p:cNvPicPr>
            <a:picLocks noChangeAspect="1"/>
          </p:cNvPicPr>
          <p:nvPr/>
        </p:nvPicPr>
        <p:blipFill>
          <a:blip r:embed="rId2"/>
          <a:stretch>
            <a:fillRect/>
          </a:stretch>
        </p:blipFill>
        <p:spPr>
          <a:xfrm>
            <a:off x="6132513" y="986273"/>
            <a:ext cx="2669431" cy="2544858"/>
          </a:xfrm>
          <a:prstGeom prst="rect">
            <a:avLst/>
          </a:prstGeom>
        </p:spPr>
      </p:pic>
      <p:pic>
        <p:nvPicPr>
          <p:cNvPr id="5" name="Picture 4"/>
          <p:cNvPicPr>
            <a:picLocks noChangeAspect="1"/>
          </p:cNvPicPr>
          <p:nvPr/>
        </p:nvPicPr>
        <p:blipFill>
          <a:blip r:embed="rId3"/>
          <a:stretch>
            <a:fillRect/>
          </a:stretch>
        </p:blipFill>
        <p:spPr>
          <a:xfrm>
            <a:off x="4388694" y="4021890"/>
            <a:ext cx="4413250" cy="2647950"/>
          </a:xfrm>
          <a:prstGeom prst="rect">
            <a:avLst/>
          </a:prstGeom>
        </p:spPr>
      </p:pic>
      <p:pic>
        <p:nvPicPr>
          <p:cNvPr id="6" name="Picture 5"/>
          <p:cNvPicPr>
            <a:picLocks noChangeAspect="1"/>
          </p:cNvPicPr>
          <p:nvPr/>
        </p:nvPicPr>
        <p:blipFill>
          <a:blip r:embed="rId4"/>
          <a:stretch>
            <a:fillRect/>
          </a:stretch>
        </p:blipFill>
        <p:spPr>
          <a:xfrm>
            <a:off x="408488" y="2861326"/>
            <a:ext cx="3517400" cy="23211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(Cont’d)</a:t>
            </a:r>
            <a:endParaRPr lang="en-US" dirty="0"/>
          </a:p>
        </p:txBody>
      </p:sp>
      <p:graphicFrame>
        <p:nvGraphicFramePr>
          <p:cNvPr id="4" name="C 1"/>
          <p:cNvGraphicFramePr>
            <a:graphicFrameLocks noGrp="1"/>
          </p:cNvGraphicFramePr>
          <p:nvPr>
            <p:ph idx="1"/>
          </p:nvPr>
        </p:nvGraphicFramePr>
        <p:xfrm>
          <a:off x="661034" y="1295400"/>
          <a:ext cx="7656269"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45546" y="5867400"/>
            <a:ext cx="8346054" cy="646331"/>
          </a:xfrm>
          <a:prstGeom prst="rect">
            <a:avLst/>
          </a:prstGeom>
          <a:noFill/>
        </p:spPr>
        <p:txBody>
          <a:bodyPr wrap="square" rtlCol="0">
            <a:spAutoFit/>
          </a:bodyPr>
          <a:lstStyle/>
          <a:p>
            <a:r>
              <a:rPr lang="en-US" i="1" dirty="0" smtClean="0"/>
              <a:t>“a </a:t>
            </a:r>
            <a:r>
              <a:rPr lang="en-US" i="1" dirty="0"/>
              <a:t>malnourished man</a:t>
            </a:r>
            <a:r>
              <a:rPr lang="en-US" i="1" dirty="0" smtClean="0"/>
              <a:t> ’cannot </a:t>
            </a:r>
            <a:r>
              <a:rPr lang="en-US" i="1" dirty="0"/>
              <a:t>rise significantly above an animal </a:t>
            </a:r>
            <a:r>
              <a:rPr lang="en-US" i="1" dirty="0" smtClean="0"/>
              <a:t>existence’” 													--- Dudley Seers</a:t>
            </a:r>
            <a:endParaRPr lang="en-US"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Agriculture - malnourishment</a:t>
            </a:r>
            <a:endParaRPr lang="en-US" dirty="0"/>
          </a:p>
        </p:txBody>
      </p:sp>
      <p:sp>
        <p:nvSpPr>
          <p:cNvPr id="5" name="TextBox 4"/>
          <p:cNvSpPr txBox="1"/>
          <p:nvPr/>
        </p:nvSpPr>
        <p:spPr>
          <a:xfrm>
            <a:off x="1393961" y="1533466"/>
            <a:ext cx="2142684" cy="369332"/>
          </a:xfrm>
          <a:prstGeom prst="rect">
            <a:avLst/>
          </a:prstGeom>
          <a:noFill/>
        </p:spPr>
        <p:txBody>
          <a:bodyPr wrap="none" rtlCol="0">
            <a:spAutoFit/>
          </a:bodyPr>
          <a:lstStyle/>
          <a:p>
            <a:r>
              <a:rPr lang="en-US" dirty="0" smtClean="0"/>
              <a:t>Incidence of Poverty</a:t>
            </a:r>
            <a:endParaRPr lang="en-US" dirty="0"/>
          </a:p>
        </p:txBody>
      </p:sp>
      <p:sp>
        <p:nvSpPr>
          <p:cNvPr id="6" name="TextBox 5"/>
          <p:cNvSpPr txBox="1"/>
          <p:nvPr/>
        </p:nvSpPr>
        <p:spPr>
          <a:xfrm>
            <a:off x="4863377" y="1533466"/>
            <a:ext cx="3378900" cy="369332"/>
          </a:xfrm>
          <a:prstGeom prst="rect">
            <a:avLst/>
          </a:prstGeom>
          <a:noFill/>
        </p:spPr>
        <p:txBody>
          <a:bodyPr wrap="none" rtlCol="0">
            <a:spAutoFit/>
          </a:bodyPr>
          <a:lstStyle/>
          <a:p>
            <a:r>
              <a:rPr lang="en-US" dirty="0" smtClean="0"/>
              <a:t>Percent of Children Underweight</a:t>
            </a:r>
            <a:endParaRPr lang="en-US" dirty="0"/>
          </a:p>
        </p:txBody>
      </p:sp>
      <p:pic>
        <p:nvPicPr>
          <p:cNvPr id="8" name="Picture 7"/>
          <p:cNvPicPr>
            <a:picLocks noChangeAspect="1"/>
          </p:cNvPicPr>
          <p:nvPr/>
        </p:nvPicPr>
        <p:blipFill>
          <a:blip r:embed="rId2"/>
          <a:stretch>
            <a:fillRect/>
          </a:stretch>
        </p:blipFill>
        <p:spPr>
          <a:xfrm>
            <a:off x="4863377" y="2122069"/>
            <a:ext cx="3389695" cy="4430012"/>
          </a:xfrm>
          <a:prstGeom prst="rect">
            <a:avLst/>
          </a:prstGeom>
        </p:spPr>
      </p:pic>
      <p:pic>
        <p:nvPicPr>
          <p:cNvPr id="9" name="Picture 8"/>
          <p:cNvPicPr>
            <a:picLocks noChangeAspect="1"/>
          </p:cNvPicPr>
          <p:nvPr/>
        </p:nvPicPr>
        <p:blipFill>
          <a:blip r:embed="rId3"/>
          <a:stretch>
            <a:fillRect/>
          </a:stretch>
        </p:blipFill>
        <p:spPr>
          <a:xfrm>
            <a:off x="820888" y="2122069"/>
            <a:ext cx="3389696" cy="443001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a:t>
            </a:r>
            <a:endParaRPr lang="en-US" dirty="0"/>
          </a:p>
        </p:txBody>
      </p:sp>
      <p:pic>
        <p:nvPicPr>
          <p:cNvPr id="4" name="Picture 3"/>
          <p:cNvPicPr>
            <a:picLocks noChangeAspect="1"/>
          </p:cNvPicPr>
          <p:nvPr/>
        </p:nvPicPr>
        <p:blipFill>
          <a:blip r:embed="rId2"/>
          <a:stretch>
            <a:fillRect/>
          </a:stretch>
        </p:blipFill>
        <p:spPr>
          <a:xfrm>
            <a:off x="1499155" y="1742101"/>
            <a:ext cx="5943600" cy="3962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Healthcare – population growth</a:t>
            </a:r>
            <a:endParaRPr lang="en-US" dirty="0"/>
          </a:p>
        </p:txBody>
      </p:sp>
      <p:graphicFrame>
        <p:nvGraphicFramePr>
          <p:cNvPr id="4" name="C 1"/>
          <p:cNvGraphicFramePr>
            <a:graphicFrameLocks noGrp="1"/>
          </p:cNvGraphicFramePr>
          <p:nvPr>
            <p:ph idx="1"/>
          </p:nvPr>
        </p:nvGraphicFramePr>
        <p:xfrm>
          <a:off x="0" y="1750320"/>
          <a:ext cx="6928311" cy="37257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4800" y="5660699"/>
            <a:ext cx="4770446" cy="369332"/>
          </a:xfrm>
          <a:prstGeom prst="rect">
            <a:avLst/>
          </a:prstGeom>
          <a:noFill/>
        </p:spPr>
        <p:txBody>
          <a:bodyPr wrap="square" rtlCol="0">
            <a:spAutoFit/>
          </a:bodyPr>
          <a:lstStyle/>
          <a:p>
            <a:r>
              <a:rPr lang="en-US" dirty="0" smtClean="0"/>
              <a:t>Ghana’s population growth rate is 2.1% a year</a:t>
            </a:r>
            <a:endParaRPr lang="en-US" dirty="0"/>
          </a:p>
        </p:txBody>
      </p:sp>
      <p:pic>
        <p:nvPicPr>
          <p:cNvPr id="6" name="Picture 5"/>
          <p:cNvPicPr>
            <a:picLocks noChangeAspect="1"/>
          </p:cNvPicPr>
          <p:nvPr/>
        </p:nvPicPr>
        <p:blipFill>
          <a:blip r:embed="rId3"/>
          <a:stretch>
            <a:fillRect/>
          </a:stretch>
        </p:blipFill>
        <p:spPr>
          <a:xfrm>
            <a:off x="5473046" y="2382214"/>
            <a:ext cx="3518554" cy="243659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 fertility rate</a:t>
            </a:r>
            <a:endParaRPr lang="en-US" dirty="0"/>
          </a:p>
        </p:txBody>
      </p:sp>
      <p:graphicFrame>
        <p:nvGraphicFramePr>
          <p:cNvPr id="4" name="C 1"/>
          <p:cNvGraphicFramePr>
            <a:graphicFrameLocks noGrp="1"/>
          </p:cNvGraphicFramePr>
          <p:nvPr>
            <p:ph idx="1"/>
          </p:nvPr>
        </p:nvGraphicFramePr>
        <p:xfrm>
          <a:off x="304800" y="1864701"/>
          <a:ext cx="6698392" cy="374768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6076675" y="1864701"/>
            <a:ext cx="2592592" cy="3902302"/>
          </a:xfrm>
          <a:prstGeom prst="rect">
            <a:avLst/>
          </a:prstGeom>
        </p:spPr>
      </p:pic>
      <p:sp>
        <p:nvSpPr>
          <p:cNvPr id="6" name="TextBox 5"/>
          <p:cNvSpPr txBox="1"/>
          <p:nvPr/>
        </p:nvSpPr>
        <p:spPr>
          <a:xfrm>
            <a:off x="621913" y="5811312"/>
            <a:ext cx="4743606" cy="369332"/>
          </a:xfrm>
          <a:prstGeom prst="rect">
            <a:avLst/>
          </a:prstGeom>
          <a:noFill/>
        </p:spPr>
        <p:txBody>
          <a:bodyPr wrap="none" rtlCol="0">
            <a:spAutoFit/>
          </a:bodyPr>
          <a:lstStyle/>
          <a:p>
            <a:r>
              <a:rPr lang="en-US" dirty="0" smtClean="0"/>
              <a:t>Ghana’s fertility rate is 4.0 children per woman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 life expectancy</a:t>
            </a:r>
            <a:endParaRPr lang="en-US" dirty="0"/>
          </a:p>
        </p:txBody>
      </p:sp>
      <p:graphicFrame>
        <p:nvGraphicFramePr>
          <p:cNvPr id="9" name="C 2"/>
          <p:cNvGraphicFramePr>
            <a:graphicFrameLocks noGrp="1"/>
          </p:cNvGraphicFramePr>
          <p:nvPr>
            <p:ph idx="1"/>
          </p:nvPr>
        </p:nvGraphicFramePr>
        <p:xfrm>
          <a:off x="87962" y="1533467"/>
          <a:ext cx="4248807" cy="285007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04800" y="5191418"/>
            <a:ext cx="45719" cy="369332"/>
          </a:xfrm>
          <a:prstGeom prst="rect">
            <a:avLst/>
          </a:prstGeom>
          <a:noFill/>
        </p:spPr>
        <p:txBody>
          <a:bodyPr wrap="square" rtlCol="0">
            <a:spAutoFit/>
          </a:bodyPr>
          <a:lstStyle/>
          <a:p>
            <a:r>
              <a:rPr lang="en-US" dirty="0" smtClean="0"/>
              <a:t>Life expectancy in Ghana is 56.6 years</a:t>
            </a:r>
            <a:endParaRPr lang="en-US" dirty="0"/>
          </a:p>
        </p:txBody>
      </p:sp>
      <p:graphicFrame>
        <p:nvGraphicFramePr>
          <p:cNvPr id="12" name="C 4"/>
          <p:cNvGraphicFramePr/>
          <p:nvPr/>
        </p:nvGraphicFramePr>
        <p:xfrm>
          <a:off x="4336769" y="3233385"/>
          <a:ext cx="4807231" cy="290535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Healthcare – </a:t>
            </a:r>
            <a:r>
              <a:rPr lang="en-US" dirty="0" err="1" smtClean="0"/>
              <a:t>hiv</a:t>
            </a:r>
            <a:r>
              <a:rPr lang="en-US" dirty="0" smtClean="0"/>
              <a:t>/aids</a:t>
            </a:r>
            <a:endParaRPr lang="en-US" dirty="0"/>
          </a:p>
        </p:txBody>
      </p:sp>
      <p:sp>
        <p:nvSpPr>
          <p:cNvPr id="3" name="Content Placeholder 2"/>
          <p:cNvSpPr>
            <a:spLocks noGrp="1"/>
          </p:cNvSpPr>
          <p:nvPr>
            <p:ph idx="1"/>
          </p:nvPr>
        </p:nvSpPr>
        <p:spPr/>
        <p:txBody>
          <a:bodyPr/>
          <a:lstStyle/>
          <a:p>
            <a:r>
              <a:rPr lang="en-US" dirty="0" smtClean="0"/>
              <a:t>Leading killer of Ghanaian people</a:t>
            </a:r>
          </a:p>
          <a:p>
            <a:r>
              <a:rPr lang="en-US" dirty="0" smtClean="0"/>
              <a:t>1.9% prevalence rate</a:t>
            </a:r>
            <a:endParaRPr lang="en-US" dirty="0"/>
          </a:p>
        </p:txBody>
      </p:sp>
      <p:pic>
        <p:nvPicPr>
          <p:cNvPr id="7" name="Picture 6"/>
          <p:cNvPicPr>
            <a:picLocks noChangeAspect="1"/>
          </p:cNvPicPr>
          <p:nvPr/>
        </p:nvPicPr>
        <p:blipFill>
          <a:blip r:embed="rId2"/>
          <a:stretch>
            <a:fillRect/>
          </a:stretch>
        </p:blipFill>
        <p:spPr>
          <a:xfrm>
            <a:off x="2339008" y="2867994"/>
            <a:ext cx="4444938" cy="361485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304800" y="1554162"/>
            <a:ext cx="8686800" cy="4999038"/>
          </a:xfrm>
        </p:spPr>
        <p:txBody>
          <a:bodyPr>
            <a:normAutofit lnSpcReduction="10000"/>
          </a:bodyPr>
          <a:lstStyle/>
          <a:p>
            <a:pPr marL="571500" indent="-571500">
              <a:buFont typeface="+mj-lt"/>
              <a:buAutoNum type="romanUcPeriod"/>
            </a:pPr>
            <a:r>
              <a:rPr lang="en-US" dirty="0" smtClean="0"/>
              <a:t>Definition of Development</a:t>
            </a:r>
          </a:p>
          <a:p>
            <a:pPr marL="571500" indent="-571500">
              <a:buFont typeface="+mj-lt"/>
              <a:buAutoNum type="romanUcPeriod"/>
            </a:pPr>
            <a:r>
              <a:rPr lang="en-US" dirty="0" smtClean="0"/>
              <a:t>Economy</a:t>
            </a:r>
          </a:p>
          <a:p>
            <a:pPr marL="571500" indent="-571500">
              <a:buFont typeface="+mj-lt"/>
              <a:buAutoNum type="romanUcPeriod"/>
            </a:pPr>
            <a:r>
              <a:rPr lang="en-US" dirty="0" smtClean="0"/>
              <a:t>Education</a:t>
            </a:r>
          </a:p>
          <a:p>
            <a:pPr marL="571500" indent="-571500">
              <a:buFont typeface="+mj-lt"/>
              <a:buAutoNum type="romanUcPeriod"/>
            </a:pPr>
            <a:r>
              <a:rPr lang="en-US" dirty="0" smtClean="0"/>
              <a:t>The State</a:t>
            </a:r>
          </a:p>
          <a:p>
            <a:pPr marL="571500" indent="-571500">
              <a:buFont typeface="+mj-lt"/>
              <a:buAutoNum type="romanUcPeriod"/>
            </a:pPr>
            <a:r>
              <a:rPr lang="en-US" dirty="0" smtClean="0"/>
              <a:t>Agriculture</a:t>
            </a:r>
          </a:p>
          <a:p>
            <a:pPr marL="571500" indent="-571500">
              <a:buFont typeface="+mj-lt"/>
              <a:buAutoNum type="romanUcPeriod"/>
            </a:pPr>
            <a:r>
              <a:rPr lang="en-US" dirty="0" smtClean="0"/>
              <a:t>Healthcare</a:t>
            </a:r>
          </a:p>
          <a:p>
            <a:pPr marL="571500" indent="-571500">
              <a:buFont typeface="+mj-lt"/>
              <a:buAutoNum type="romanUcPeriod"/>
            </a:pPr>
            <a:r>
              <a:rPr lang="en-US" dirty="0" smtClean="0"/>
              <a:t>Infrastructure</a:t>
            </a:r>
          </a:p>
          <a:p>
            <a:pPr marL="571500" indent="-571500">
              <a:buFont typeface="+mj-lt"/>
              <a:buAutoNum type="romanUcPeriod"/>
            </a:pPr>
            <a:r>
              <a:rPr lang="en-US" dirty="0" smtClean="0"/>
              <a:t>Proposal Ideas</a:t>
            </a:r>
          </a:p>
          <a:p>
            <a:pPr marL="571500" indent="-571500">
              <a:buFont typeface="+mj-lt"/>
              <a:buAutoNum type="romanUcPeriod"/>
            </a:pPr>
            <a:r>
              <a:rPr lang="en-US" dirty="0" smtClean="0"/>
              <a:t>Conclusion</a:t>
            </a:r>
            <a:endParaRPr lang="en-US" dirty="0"/>
          </a:p>
        </p:txBody>
      </p:sp>
      <p:pic>
        <p:nvPicPr>
          <p:cNvPr id="4" name="Picture 3" descr="{F9DEAC0C-3677-4E11-B0E6-6F5C9013B892}_Ghana.gif"/>
          <p:cNvPicPr/>
          <p:nvPr/>
        </p:nvPicPr>
        <p:blipFill>
          <a:blip r:embed="rId2" cstate="print"/>
          <a:stretch>
            <a:fillRect/>
          </a:stretch>
        </p:blipFill>
        <p:spPr>
          <a:xfrm>
            <a:off x="5867400" y="2057400"/>
            <a:ext cx="3130550" cy="4648200"/>
          </a:xfrm>
          <a:prstGeom prst="rect">
            <a:avLst/>
          </a:prstGeom>
          <a:ln w="19050" cmpd="sng">
            <a:solidFill>
              <a:schemeClr val="tx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 roads</a:t>
            </a:r>
            <a:endParaRPr lang="en-US" dirty="0"/>
          </a:p>
        </p:txBody>
      </p:sp>
      <p:sp>
        <p:nvSpPr>
          <p:cNvPr id="3" name="Content Placeholder 2"/>
          <p:cNvSpPr>
            <a:spLocks noGrp="1"/>
          </p:cNvSpPr>
          <p:nvPr>
            <p:ph idx="1"/>
          </p:nvPr>
        </p:nvSpPr>
        <p:spPr>
          <a:xfrm>
            <a:off x="304800" y="1765809"/>
            <a:ext cx="8686800" cy="4525963"/>
          </a:xfrm>
        </p:spPr>
        <p:txBody>
          <a:bodyPr>
            <a:normAutofit/>
          </a:bodyPr>
          <a:lstStyle/>
          <a:p>
            <a:r>
              <a:rPr lang="en-US" dirty="0" smtClean="0"/>
              <a:t>14.9% of roads in Ghana are paved</a:t>
            </a:r>
          </a:p>
          <a:p>
            <a:endParaRPr lang="en-US" dirty="0" smtClean="0"/>
          </a:p>
          <a:p>
            <a:endParaRPr lang="en-US" dirty="0" smtClean="0"/>
          </a:p>
          <a:p>
            <a:endParaRPr lang="en-US" dirty="0" smtClean="0"/>
          </a:p>
          <a:p>
            <a:endParaRPr lang="en-US" dirty="0" smtClean="0"/>
          </a:p>
          <a:p>
            <a:endParaRPr lang="en-US" dirty="0" smtClean="0"/>
          </a:p>
          <a:p>
            <a:r>
              <a:rPr lang="en-US" dirty="0" smtClean="0"/>
              <a:t>Paved roads are mainly found near cities</a:t>
            </a:r>
            <a:endParaRPr lang="en-US" dirty="0"/>
          </a:p>
        </p:txBody>
      </p:sp>
      <p:pic>
        <p:nvPicPr>
          <p:cNvPr id="4" name="Picture 3"/>
          <p:cNvPicPr>
            <a:picLocks noChangeAspect="1"/>
          </p:cNvPicPr>
          <p:nvPr/>
        </p:nvPicPr>
        <p:blipFill>
          <a:blip r:embed="rId2"/>
          <a:stretch>
            <a:fillRect/>
          </a:stretch>
        </p:blipFill>
        <p:spPr>
          <a:xfrm>
            <a:off x="304800" y="2341020"/>
            <a:ext cx="3810000" cy="2857500"/>
          </a:xfrm>
          <a:prstGeom prst="rect">
            <a:avLst/>
          </a:prstGeom>
        </p:spPr>
      </p:pic>
      <p:pic>
        <p:nvPicPr>
          <p:cNvPr id="5" name="Picture 4"/>
          <p:cNvPicPr>
            <a:picLocks noChangeAspect="1"/>
          </p:cNvPicPr>
          <p:nvPr/>
        </p:nvPicPr>
        <p:blipFill>
          <a:blip r:embed="rId3"/>
          <a:stretch>
            <a:fillRect/>
          </a:stretch>
        </p:blipFill>
        <p:spPr>
          <a:xfrm>
            <a:off x="4373697" y="2341020"/>
            <a:ext cx="4432041" cy="2857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9601200" cy="838200"/>
          </a:xfrm>
        </p:spPr>
        <p:txBody>
          <a:bodyPr>
            <a:normAutofit fontScale="90000"/>
          </a:bodyPr>
          <a:lstStyle/>
          <a:p>
            <a:r>
              <a:rPr lang="en-US" dirty="0" smtClean="0"/>
              <a:t>Infrastructure - telecommunications</a:t>
            </a:r>
            <a:endParaRPr lang="en-US" dirty="0"/>
          </a:p>
        </p:txBody>
      </p:sp>
      <p:sp>
        <p:nvSpPr>
          <p:cNvPr id="3" name="Content Placeholder 2"/>
          <p:cNvSpPr>
            <a:spLocks noGrp="1"/>
          </p:cNvSpPr>
          <p:nvPr>
            <p:ph idx="1"/>
          </p:nvPr>
        </p:nvSpPr>
        <p:spPr/>
        <p:txBody>
          <a:bodyPr/>
          <a:lstStyle/>
          <a:p>
            <a:r>
              <a:rPr lang="en-US" dirty="0" smtClean="0"/>
              <a:t>4.3% of Ghanaians have access to the internet</a:t>
            </a:r>
          </a:p>
          <a:p>
            <a:r>
              <a:rPr lang="en-US" dirty="0" smtClean="0"/>
              <a:t>50% of Ghanaians have mobile subscriptions</a:t>
            </a:r>
          </a:p>
          <a:p>
            <a:endParaRPr lang="en-US" dirty="0"/>
          </a:p>
        </p:txBody>
      </p:sp>
      <p:pic>
        <p:nvPicPr>
          <p:cNvPr id="4" name="Picture 3"/>
          <p:cNvPicPr>
            <a:picLocks noChangeAspect="1"/>
          </p:cNvPicPr>
          <p:nvPr/>
        </p:nvPicPr>
        <p:blipFill>
          <a:blip r:embed="rId2"/>
          <a:stretch>
            <a:fillRect/>
          </a:stretch>
        </p:blipFill>
        <p:spPr>
          <a:xfrm>
            <a:off x="2057400" y="3323944"/>
            <a:ext cx="4919454" cy="329275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 water access</a:t>
            </a:r>
            <a:endParaRPr lang="en-US" dirty="0"/>
          </a:p>
        </p:txBody>
      </p:sp>
      <p:sp>
        <p:nvSpPr>
          <p:cNvPr id="3" name="Content Placeholder 2"/>
          <p:cNvSpPr>
            <a:spLocks noGrp="1"/>
          </p:cNvSpPr>
          <p:nvPr>
            <p:ph idx="1"/>
          </p:nvPr>
        </p:nvSpPr>
        <p:spPr/>
        <p:txBody>
          <a:bodyPr/>
          <a:lstStyle/>
          <a:p>
            <a:r>
              <a:rPr lang="en-US" dirty="0" smtClean="0"/>
              <a:t>74% of rural and 90% of urban Ghana has access to clean water</a:t>
            </a:r>
            <a:endParaRPr lang="en-US" dirty="0"/>
          </a:p>
        </p:txBody>
      </p:sp>
      <p:pic>
        <p:nvPicPr>
          <p:cNvPr id="4" name="Picture 3"/>
          <p:cNvPicPr>
            <a:picLocks noChangeAspect="1"/>
          </p:cNvPicPr>
          <p:nvPr/>
        </p:nvPicPr>
        <p:blipFill>
          <a:blip r:embed="rId2"/>
          <a:stretch>
            <a:fillRect/>
          </a:stretch>
        </p:blipFill>
        <p:spPr>
          <a:xfrm>
            <a:off x="2226088" y="2834587"/>
            <a:ext cx="4729937" cy="354492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for possible solutions</a:t>
            </a:r>
            <a:endParaRPr lang="en-US" dirty="0"/>
          </a:p>
        </p:txBody>
      </p:sp>
      <p:sp>
        <p:nvSpPr>
          <p:cNvPr id="3" name="Content Placeholder 2"/>
          <p:cNvSpPr>
            <a:spLocks noGrp="1"/>
          </p:cNvSpPr>
          <p:nvPr>
            <p:ph idx="1"/>
          </p:nvPr>
        </p:nvSpPr>
        <p:spPr/>
        <p:txBody>
          <a:bodyPr>
            <a:normAutofit lnSpcReduction="10000"/>
          </a:bodyPr>
          <a:lstStyle/>
          <a:p>
            <a:r>
              <a:rPr lang="en-US" dirty="0" smtClean="0"/>
              <a:t>Quality of educators</a:t>
            </a:r>
          </a:p>
          <a:p>
            <a:pPr lvl="1"/>
            <a:r>
              <a:rPr lang="en-US" dirty="0" smtClean="0"/>
              <a:t>Reduce absenteeism</a:t>
            </a:r>
          </a:p>
          <a:p>
            <a:pPr lvl="1"/>
            <a:r>
              <a:rPr lang="en-US" dirty="0" smtClean="0"/>
              <a:t>Increase number of teachers</a:t>
            </a:r>
          </a:p>
          <a:p>
            <a:pPr lvl="1"/>
            <a:r>
              <a:rPr lang="en-US" dirty="0" smtClean="0"/>
              <a:t>Retraining sessions</a:t>
            </a:r>
          </a:p>
          <a:p>
            <a:r>
              <a:rPr lang="en-US" dirty="0" smtClean="0"/>
              <a:t>HIV/AIDS outreach programming</a:t>
            </a:r>
          </a:p>
          <a:p>
            <a:pPr lvl="1"/>
            <a:r>
              <a:rPr lang="en-US" dirty="0" smtClean="0"/>
              <a:t>Improve social stigma</a:t>
            </a:r>
          </a:p>
          <a:p>
            <a:pPr lvl="1"/>
            <a:r>
              <a:rPr lang="en-US" dirty="0" smtClean="0"/>
              <a:t>Educate about HIV-prevention</a:t>
            </a:r>
          </a:p>
          <a:p>
            <a:pPr lvl="1"/>
            <a:r>
              <a:rPr lang="en-US" dirty="0" smtClean="0"/>
              <a:t>Expand information regarding treatment</a:t>
            </a:r>
          </a:p>
          <a:p>
            <a:r>
              <a:rPr lang="en-US" dirty="0" smtClean="0"/>
              <a:t>Target rural areas</a:t>
            </a:r>
          </a:p>
          <a:p>
            <a:pPr lvl="1"/>
            <a:endParaRPr lang="en-US" dirty="0" smtClean="0"/>
          </a:p>
        </p:txBody>
      </p:sp>
      <p:pic>
        <p:nvPicPr>
          <p:cNvPr id="4" name="Picture 3"/>
          <p:cNvPicPr>
            <a:picLocks noChangeAspect="1"/>
          </p:cNvPicPr>
          <p:nvPr/>
        </p:nvPicPr>
        <p:blipFill>
          <a:blip r:embed="rId2"/>
          <a:stretch>
            <a:fillRect/>
          </a:stretch>
        </p:blipFill>
        <p:spPr>
          <a:xfrm>
            <a:off x="6788108" y="1371600"/>
            <a:ext cx="2203492" cy="3124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idx="1"/>
          </p:nvPr>
        </p:nvSpPr>
        <p:spPr/>
        <p:txBody>
          <a:bodyPr/>
          <a:lstStyle/>
          <a:p>
            <a:r>
              <a:rPr lang="en-US" dirty="0" smtClean="0"/>
              <a:t>Ghana is a medium-developed country</a:t>
            </a:r>
          </a:p>
          <a:p>
            <a:r>
              <a:rPr lang="en-US" dirty="0" smtClean="0"/>
              <a:t>Progress is being made in various sectors</a:t>
            </a:r>
          </a:p>
          <a:p>
            <a:r>
              <a:rPr lang="en-US" dirty="0" smtClean="0"/>
              <a:t>Education and healthcare are two of the most important areas</a:t>
            </a:r>
          </a:p>
          <a:p>
            <a:endParaRPr lang="en-US" dirty="0"/>
          </a:p>
        </p:txBody>
      </p:sp>
      <p:pic>
        <p:nvPicPr>
          <p:cNvPr id="4" name="Picture 3"/>
          <p:cNvPicPr>
            <a:picLocks noChangeAspect="1"/>
          </p:cNvPicPr>
          <p:nvPr/>
        </p:nvPicPr>
        <p:blipFill>
          <a:blip r:embed="rId2"/>
          <a:stretch>
            <a:fillRect/>
          </a:stretch>
        </p:blipFill>
        <p:spPr>
          <a:xfrm>
            <a:off x="1039247" y="3793496"/>
            <a:ext cx="6983775" cy="283556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Development</a:t>
            </a:r>
            <a:endParaRPr lang="en-US" dirty="0"/>
          </a:p>
        </p:txBody>
      </p:sp>
      <p:sp>
        <p:nvSpPr>
          <p:cNvPr id="4" name="TextBox 3"/>
          <p:cNvSpPr txBox="1"/>
          <p:nvPr/>
        </p:nvSpPr>
        <p:spPr>
          <a:xfrm>
            <a:off x="609600" y="1505634"/>
            <a:ext cx="8077200" cy="646331"/>
          </a:xfrm>
          <a:prstGeom prst="rect">
            <a:avLst/>
          </a:prstGeom>
          <a:noFill/>
        </p:spPr>
        <p:txBody>
          <a:bodyPr wrap="square" rtlCol="0">
            <a:spAutoFit/>
          </a:bodyPr>
          <a:lstStyle/>
          <a:p>
            <a:pPr algn="ctr"/>
            <a:r>
              <a:rPr lang="en-US" sz="3600" dirty="0" smtClean="0"/>
              <a:t>Economic Growth + Social Change</a:t>
            </a:r>
            <a:endParaRPr lang="en-US" sz="3600" dirty="0"/>
          </a:p>
        </p:txBody>
      </p:sp>
      <p:pic>
        <p:nvPicPr>
          <p:cNvPr id="6" name="Picture 5"/>
          <p:cNvPicPr>
            <a:picLocks noChangeAspect="1"/>
          </p:cNvPicPr>
          <p:nvPr/>
        </p:nvPicPr>
        <p:blipFill>
          <a:blip r:embed="rId3"/>
          <a:srcRect b="17734"/>
          <a:stretch>
            <a:fillRect/>
          </a:stretch>
        </p:blipFill>
        <p:spPr>
          <a:xfrm>
            <a:off x="-152400" y="2362200"/>
            <a:ext cx="9612453" cy="40131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Development</a:t>
            </a:r>
            <a:endParaRPr lang="en-US" dirty="0"/>
          </a:p>
        </p:txBody>
      </p:sp>
      <p:pic>
        <p:nvPicPr>
          <p:cNvPr id="4" name="Picture 3"/>
          <p:cNvPicPr>
            <a:picLocks noChangeAspect="1"/>
          </p:cNvPicPr>
          <p:nvPr/>
        </p:nvPicPr>
        <p:blipFill>
          <a:blip r:embed="rId3"/>
          <a:stretch>
            <a:fillRect/>
          </a:stretch>
        </p:blipFill>
        <p:spPr>
          <a:xfrm>
            <a:off x="304800" y="1346200"/>
            <a:ext cx="3124200" cy="2451525"/>
          </a:xfrm>
          <a:prstGeom prst="rect">
            <a:avLst/>
          </a:prstGeom>
        </p:spPr>
      </p:pic>
      <p:pic>
        <p:nvPicPr>
          <p:cNvPr id="5" name="Picture 4"/>
          <p:cNvPicPr>
            <a:picLocks noChangeAspect="1"/>
          </p:cNvPicPr>
          <p:nvPr/>
        </p:nvPicPr>
        <p:blipFill>
          <a:blip r:embed="rId4"/>
          <a:stretch>
            <a:fillRect/>
          </a:stretch>
        </p:blipFill>
        <p:spPr>
          <a:xfrm>
            <a:off x="6629400" y="1409700"/>
            <a:ext cx="2417123" cy="5219700"/>
          </a:xfrm>
          <a:prstGeom prst="rect">
            <a:avLst/>
          </a:prstGeom>
        </p:spPr>
      </p:pic>
      <p:pic>
        <p:nvPicPr>
          <p:cNvPr id="6" name="Picture 5"/>
          <p:cNvPicPr>
            <a:picLocks noChangeAspect="1"/>
          </p:cNvPicPr>
          <p:nvPr/>
        </p:nvPicPr>
        <p:blipFill>
          <a:blip r:embed="rId5"/>
          <a:stretch>
            <a:fillRect/>
          </a:stretch>
        </p:blipFill>
        <p:spPr>
          <a:xfrm>
            <a:off x="304800" y="4038600"/>
            <a:ext cx="3107474" cy="2438400"/>
          </a:xfrm>
          <a:prstGeom prst="rect">
            <a:avLst/>
          </a:prstGeom>
        </p:spPr>
      </p:pic>
      <p:pic>
        <p:nvPicPr>
          <p:cNvPr id="7" name="Picture 6"/>
          <p:cNvPicPr>
            <a:picLocks noChangeAspect="1"/>
          </p:cNvPicPr>
          <p:nvPr/>
        </p:nvPicPr>
        <p:blipFill>
          <a:blip r:embed="rId6"/>
          <a:stretch>
            <a:fillRect/>
          </a:stretch>
        </p:blipFill>
        <p:spPr>
          <a:xfrm>
            <a:off x="3657602" y="1346200"/>
            <a:ext cx="2788954" cy="2451525"/>
          </a:xfrm>
          <a:prstGeom prst="rect">
            <a:avLst/>
          </a:prstGeom>
        </p:spPr>
      </p:pic>
      <p:pic>
        <p:nvPicPr>
          <p:cNvPr id="8" name="Picture 7"/>
          <p:cNvPicPr>
            <a:picLocks noChangeAspect="1"/>
          </p:cNvPicPr>
          <p:nvPr/>
        </p:nvPicPr>
        <p:blipFill>
          <a:blip r:embed="rId7"/>
          <a:stretch>
            <a:fillRect/>
          </a:stretch>
        </p:blipFill>
        <p:spPr>
          <a:xfrm>
            <a:off x="3657602" y="4043653"/>
            <a:ext cx="2788954" cy="243334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pic>
        <p:nvPicPr>
          <p:cNvPr id="5" name="Picture 4" descr="Ghana Education.jpg"/>
          <p:cNvPicPr>
            <a:picLocks noChangeAspect="1"/>
          </p:cNvPicPr>
          <p:nvPr/>
        </p:nvPicPr>
        <p:blipFill>
          <a:blip r:embed="rId3"/>
          <a:stretch>
            <a:fillRect/>
          </a:stretch>
        </p:blipFill>
        <p:spPr>
          <a:xfrm>
            <a:off x="1524000" y="1295400"/>
            <a:ext cx="6299200" cy="4724400"/>
          </a:xfrm>
          <a:prstGeom prst="rect">
            <a:avLst/>
          </a:prstGeom>
        </p:spPr>
      </p:pic>
      <p:sp>
        <p:nvSpPr>
          <p:cNvPr id="6" name="TextBox 5"/>
          <p:cNvSpPr txBox="1"/>
          <p:nvPr/>
        </p:nvSpPr>
        <p:spPr>
          <a:xfrm>
            <a:off x="685800" y="6059269"/>
            <a:ext cx="7848600" cy="646331"/>
          </a:xfrm>
          <a:prstGeom prst="rect">
            <a:avLst/>
          </a:prstGeom>
          <a:noFill/>
        </p:spPr>
        <p:txBody>
          <a:bodyPr wrap="square" rtlCol="0">
            <a:spAutoFit/>
            <a:scene3d>
              <a:camera prst="orthographicFront"/>
              <a:lightRig rig="threePt" dir="t"/>
            </a:scene3d>
            <a:sp3d>
              <a:bevelT w="0" h="0"/>
            </a:sp3d>
          </a:bodyPr>
          <a:lstStyle/>
          <a:p>
            <a:pPr algn="ctr"/>
            <a:r>
              <a:rPr lang="en-US" b="1" dirty="0">
                <a:latin typeface="Geneva"/>
              </a:rPr>
              <a:t>“Higher educational levels are ends in themselves, but education is also a means.</a:t>
            </a:r>
            <a:r>
              <a:rPr lang="en-US" b="1" dirty="0" smtClean="0">
                <a:latin typeface="Geneva"/>
              </a:rPr>
              <a:t>”</a:t>
            </a:r>
            <a:endParaRPr lang="en-US" b="1" dirty="0">
              <a:latin typeface="Genev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(Cont.)</a:t>
            </a:r>
            <a:endParaRPr lang="en-US" dirty="0"/>
          </a:p>
        </p:txBody>
      </p:sp>
      <p:graphicFrame>
        <p:nvGraphicFramePr>
          <p:cNvPr id="6" name="C 1"/>
          <p:cNvGraphicFramePr/>
          <p:nvPr/>
        </p:nvGraphicFramePr>
        <p:xfrm>
          <a:off x="609600" y="1752600"/>
          <a:ext cx="7988300" cy="4368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(Cont.)</a:t>
            </a:r>
            <a:endParaRPr lang="en-US" dirty="0"/>
          </a:p>
        </p:txBody>
      </p:sp>
      <p:graphicFrame>
        <p:nvGraphicFramePr>
          <p:cNvPr id="4" name="C 3"/>
          <p:cNvGraphicFramePr/>
          <p:nvPr/>
        </p:nvGraphicFramePr>
        <p:xfrm>
          <a:off x="838200" y="1600200"/>
          <a:ext cx="7848600" cy="4648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(CONT.)</a:t>
            </a:r>
            <a:endParaRPr lang="en-US" dirty="0"/>
          </a:p>
        </p:txBody>
      </p:sp>
      <p:pic>
        <p:nvPicPr>
          <p:cNvPr id="4" name="Picture 3"/>
          <p:cNvPicPr>
            <a:picLocks noChangeAspect="1"/>
          </p:cNvPicPr>
          <p:nvPr/>
        </p:nvPicPr>
        <p:blipFill>
          <a:blip r:embed="rId3"/>
          <a:srcRect b="17027"/>
          <a:stretch>
            <a:fillRect/>
          </a:stretch>
        </p:blipFill>
        <p:spPr>
          <a:xfrm>
            <a:off x="304800" y="1549400"/>
            <a:ext cx="4787900" cy="2138016"/>
          </a:xfrm>
          <a:prstGeom prst="rect">
            <a:avLst/>
          </a:prstGeom>
        </p:spPr>
      </p:pic>
      <p:pic>
        <p:nvPicPr>
          <p:cNvPr id="5" name="Picture 4"/>
          <p:cNvPicPr>
            <a:picLocks noChangeAspect="1"/>
          </p:cNvPicPr>
          <p:nvPr/>
        </p:nvPicPr>
        <p:blipFill>
          <a:blip r:embed="rId4"/>
          <a:stretch>
            <a:fillRect/>
          </a:stretch>
        </p:blipFill>
        <p:spPr>
          <a:xfrm>
            <a:off x="2235200" y="3949616"/>
            <a:ext cx="6756400" cy="2908384"/>
          </a:xfrm>
          <a:prstGeom prst="rect">
            <a:avLst/>
          </a:prstGeom>
        </p:spPr>
      </p:pic>
      <p:sp>
        <p:nvSpPr>
          <p:cNvPr id="6" name="Rectangle 5"/>
          <p:cNvSpPr/>
          <p:nvPr/>
        </p:nvSpPr>
        <p:spPr>
          <a:xfrm>
            <a:off x="0" y="4724400"/>
            <a:ext cx="2286000" cy="1323439"/>
          </a:xfrm>
          <a:prstGeom prst="rect">
            <a:avLst/>
          </a:prstGeom>
        </p:spPr>
        <p:txBody>
          <a:bodyPr wrap="square">
            <a:spAutoFit/>
          </a:bodyPr>
          <a:lstStyle/>
          <a:p>
            <a:pPr algn="ctr"/>
            <a:r>
              <a:rPr lang="en-US" sz="2000" b="1" dirty="0">
                <a:latin typeface="Geneva"/>
                <a:cs typeface="Geneva"/>
              </a:rPr>
              <a:t>Free and Compulsory Universal Basic Education </a:t>
            </a:r>
          </a:p>
        </p:txBody>
      </p:sp>
      <p:pic>
        <p:nvPicPr>
          <p:cNvPr id="7" name="Picture 6"/>
          <p:cNvPicPr>
            <a:picLocks noChangeAspect="1"/>
          </p:cNvPicPr>
          <p:nvPr/>
        </p:nvPicPr>
        <p:blipFill>
          <a:blip r:embed="rId5"/>
          <a:stretch>
            <a:fillRect/>
          </a:stretch>
        </p:blipFill>
        <p:spPr>
          <a:xfrm>
            <a:off x="5257800" y="1524000"/>
            <a:ext cx="3810000" cy="2286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Cont.</a:t>
            </a:r>
            <a:endParaRPr lang="en-US" dirty="0"/>
          </a:p>
        </p:txBody>
      </p:sp>
      <p:sp>
        <p:nvSpPr>
          <p:cNvPr id="4" name="Rectangle 3"/>
          <p:cNvSpPr/>
          <p:nvPr/>
        </p:nvSpPr>
        <p:spPr>
          <a:xfrm>
            <a:off x="0" y="4590871"/>
            <a:ext cx="5715000" cy="1200329"/>
          </a:xfrm>
          <a:prstGeom prst="rect">
            <a:avLst/>
          </a:prstGeom>
        </p:spPr>
        <p:txBody>
          <a:bodyPr wrap="square">
            <a:spAutoFit/>
          </a:bodyPr>
          <a:lstStyle/>
          <a:p>
            <a:pPr algn="ctr"/>
            <a:r>
              <a:rPr lang="en-US" b="1" dirty="0">
                <a:latin typeface="Geneva"/>
                <a:cs typeface="Geneva"/>
              </a:rPr>
              <a:t>“Teacher Training Colleges are inefficient in producing effective teachers since the trainees and tutors have so little exposure to actual schools and </a:t>
            </a:r>
            <a:r>
              <a:rPr lang="en-US" b="1" dirty="0" smtClean="0">
                <a:latin typeface="Geneva"/>
                <a:cs typeface="Geneva"/>
              </a:rPr>
              <a:t>classrooms” </a:t>
            </a:r>
            <a:endParaRPr lang="en-US" b="1" dirty="0">
              <a:latin typeface="Geneva"/>
              <a:cs typeface="Geneva"/>
            </a:endParaRPr>
          </a:p>
        </p:txBody>
      </p:sp>
      <p:pic>
        <p:nvPicPr>
          <p:cNvPr id="5" name="Picture 4"/>
          <p:cNvPicPr>
            <a:picLocks noChangeAspect="1"/>
          </p:cNvPicPr>
          <p:nvPr/>
        </p:nvPicPr>
        <p:blipFill>
          <a:blip r:embed="rId3"/>
          <a:stretch>
            <a:fillRect/>
          </a:stretch>
        </p:blipFill>
        <p:spPr>
          <a:xfrm>
            <a:off x="304800" y="1295400"/>
            <a:ext cx="4343400" cy="2654300"/>
          </a:xfrm>
          <a:prstGeom prst="rect">
            <a:avLst/>
          </a:prstGeom>
        </p:spPr>
      </p:pic>
      <p:pic>
        <p:nvPicPr>
          <p:cNvPr id="6" name="Picture 5"/>
          <p:cNvPicPr>
            <a:picLocks noChangeAspect="1"/>
          </p:cNvPicPr>
          <p:nvPr/>
        </p:nvPicPr>
        <p:blipFill>
          <a:blip r:embed="rId4"/>
          <a:stretch>
            <a:fillRect/>
          </a:stretch>
        </p:blipFill>
        <p:spPr>
          <a:xfrm>
            <a:off x="5486400" y="1447800"/>
            <a:ext cx="3615452" cy="48006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Trek.thmx</Template>
  <TotalTime>148</TotalTime>
  <Words>1583</Words>
  <Application>Microsoft Macintosh PowerPoint</Application>
  <PresentationFormat>On-screen Show (4:3)</PresentationFormat>
  <Paragraphs>153</Paragraphs>
  <Slides>25</Slides>
  <Notes>9</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Trek</vt:lpstr>
      <vt:lpstr>Developing Ghana</vt:lpstr>
      <vt:lpstr>Table of contents</vt:lpstr>
      <vt:lpstr>Definition of Development</vt:lpstr>
      <vt:lpstr>Measuring Development</vt:lpstr>
      <vt:lpstr>Education</vt:lpstr>
      <vt:lpstr>Education (Cont.)</vt:lpstr>
      <vt:lpstr>Education (Cont.)</vt:lpstr>
      <vt:lpstr>Education (CONT.)</vt:lpstr>
      <vt:lpstr>Education Cont.</vt:lpstr>
      <vt:lpstr>The State</vt:lpstr>
      <vt:lpstr>The State (CONT.)</vt:lpstr>
      <vt:lpstr>Agriculture</vt:lpstr>
      <vt:lpstr>Agriculture (Cont’d)</vt:lpstr>
      <vt:lpstr>Agriculture - malnourishment</vt:lpstr>
      <vt:lpstr>healthcare</vt:lpstr>
      <vt:lpstr>Healthcare – population growth</vt:lpstr>
      <vt:lpstr>Healthcare – fertility rate</vt:lpstr>
      <vt:lpstr>Healthcare – life expectancy</vt:lpstr>
      <vt:lpstr>Healthcare – hiv/aids</vt:lpstr>
      <vt:lpstr>Infrastructure - roads</vt:lpstr>
      <vt:lpstr>Infrastructure - telecommunications</vt:lpstr>
      <vt:lpstr>Infrastructure – water access</vt:lpstr>
      <vt:lpstr>Areas for possible solutions</vt:lpstr>
      <vt:lpstr>Concluding remarks</vt:lpstr>
      <vt:lpstr>QUESTIONS?</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Kara Werner</dc:creator>
  <cp:lastModifiedBy>Kara Werner</cp:lastModifiedBy>
  <cp:revision>56</cp:revision>
  <dcterms:created xsi:type="dcterms:W3CDTF">2011-04-12T14:41:24Z</dcterms:created>
  <dcterms:modified xsi:type="dcterms:W3CDTF">2011-04-12T14:50:35Z</dcterms:modified>
</cp:coreProperties>
</file>