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8.xml" ContentType="application/vnd.openxmlformats-officedocument.presentationml.slide+xml"/>
  <Override PartName="/ppt/charts/chart3.xml" ContentType="application/vnd.openxmlformats-officedocument.drawingml.chart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56" r:id="rId10"/>
    <p:sldId id="261" r:id="rId11"/>
    <p:sldId id="281" r:id="rId12"/>
    <p:sldId id="282" r:id="rId13"/>
    <p:sldId id="283" r:id="rId14"/>
    <p:sldId id="284" r:id="rId15"/>
    <p:sldId id="285" r:id="rId16"/>
    <p:sldId id="262" r:id="rId17"/>
    <p:sldId id="257" r:id="rId18"/>
    <p:sldId id="259" r:id="rId19"/>
    <p:sldId id="258" r:id="rId20"/>
    <p:sldId id="260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notes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3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homasdewick:Documents:Is%20Ghana%20Developed?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3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shley:Desktop:Ghana:ghana%20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/>
              <a:t>GDP Per Capita (PPP International $)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Sheet1!$G$197</c:f>
              <c:strCache>
                <c:ptCount val="1"/>
                <c:pt idx="0">
                  <c:v>Ghana</c:v>
                </c:pt>
              </c:strCache>
            </c:strRef>
          </c:tx>
          <c:marker>
            <c:symbol val="none"/>
          </c:marker>
          <c:cat>
            <c:numRef>
              <c:f>Sheet1!$H$196:$AK$196</c:f>
              <c:numCache>
                <c:formatCode>General</c:formatCode>
                <c:ptCount val="30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</c:numCache>
            </c:numRef>
          </c:cat>
          <c:val>
            <c:numRef>
              <c:f>Sheet1!$H$197:$AK$197</c:f>
              <c:numCache>
                <c:formatCode>General</c:formatCode>
                <c:ptCount val="30"/>
                <c:pt idx="0">
                  <c:v>469.0</c:v>
                </c:pt>
                <c:pt idx="1">
                  <c:v>481.0</c:v>
                </c:pt>
                <c:pt idx="2">
                  <c:v>459.0</c:v>
                </c:pt>
                <c:pt idx="3">
                  <c:v>440.0</c:v>
                </c:pt>
                <c:pt idx="4">
                  <c:v>479.0</c:v>
                </c:pt>
                <c:pt idx="5">
                  <c:v>502.0</c:v>
                </c:pt>
                <c:pt idx="6">
                  <c:v>524.0</c:v>
                </c:pt>
                <c:pt idx="7">
                  <c:v>549.0</c:v>
                </c:pt>
                <c:pt idx="8">
                  <c:v>584.0</c:v>
                </c:pt>
                <c:pt idx="9">
                  <c:v>620.0</c:v>
                </c:pt>
                <c:pt idx="10">
                  <c:v>647.0</c:v>
                </c:pt>
                <c:pt idx="11">
                  <c:v>686.0</c:v>
                </c:pt>
                <c:pt idx="12">
                  <c:v>709.0</c:v>
                </c:pt>
                <c:pt idx="13">
                  <c:v>738.0</c:v>
                </c:pt>
                <c:pt idx="14">
                  <c:v>756.0</c:v>
                </c:pt>
                <c:pt idx="15">
                  <c:v>782.0</c:v>
                </c:pt>
                <c:pt idx="16">
                  <c:v>812.0</c:v>
                </c:pt>
                <c:pt idx="17">
                  <c:v>840.0</c:v>
                </c:pt>
                <c:pt idx="18">
                  <c:v>868.0</c:v>
                </c:pt>
                <c:pt idx="19">
                  <c:v>897.0</c:v>
                </c:pt>
                <c:pt idx="20">
                  <c:v>928.0</c:v>
                </c:pt>
                <c:pt idx="21">
                  <c:v>964.0</c:v>
                </c:pt>
                <c:pt idx="22" formatCode="#,##0">
                  <c:v>1000.0</c:v>
                </c:pt>
                <c:pt idx="23" formatCode="#,##0">
                  <c:v>1050.0</c:v>
                </c:pt>
                <c:pt idx="24" formatCode="#,##0">
                  <c:v>1114.0</c:v>
                </c:pt>
                <c:pt idx="25" formatCode="#,##0">
                  <c:v>1193.0</c:v>
                </c:pt>
                <c:pt idx="26" formatCode="#,##0">
                  <c:v>1282.0</c:v>
                </c:pt>
                <c:pt idx="27" formatCode="#,##0">
                  <c:v>1383.0</c:v>
                </c:pt>
                <c:pt idx="28" formatCode="#,##0">
                  <c:v>1500.0</c:v>
                </c:pt>
                <c:pt idx="29" formatCode="#,##0">
                  <c:v>1552.0</c:v>
                </c:pt>
              </c:numCache>
            </c:numRef>
          </c:val>
        </c:ser>
        <c:ser>
          <c:idx val="1"/>
          <c:order val="1"/>
          <c:tx>
            <c:strRef>
              <c:f>Sheet1!$G$198</c:f>
              <c:strCache>
                <c:ptCount val="1"/>
                <c:pt idx="0">
                  <c:v>Cote D'Ivoire</c:v>
                </c:pt>
              </c:strCache>
            </c:strRef>
          </c:tx>
          <c:marker>
            <c:symbol val="none"/>
          </c:marker>
          <c:cat>
            <c:numRef>
              <c:f>Sheet1!$H$196:$AK$196</c:f>
              <c:numCache>
                <c:formatCode>General</c:formatCode>
                <c:ptCount val="30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</c:numCache>
            </c:numRef>
          </c:cat>
          <c:val>
            <c:numRef>
              <c:f>Sheet1!$H$198:$AK$198</c:f>
              <c:numCache>
                <c:formatCode>#,##0</c:formatCode>
                <c:ptCount val="30"/>
                <c:pt idx="0">
                  <c:v>1262.0</c:v>
                </c:pt>
                <c:pt idx="1">
                  <c:v>1364.0</c:v>
                </c:pt>
                <c:pt idx="2">
                  <c:v>1386.0</c:v>
                </c:pt>
                <c:pt idx="3">
                  <c:v>1325.0</c:v>
                </c:pt>
                <c:pt idx="4">
                  <c:v>1282.0</c:v>
                </c:pt>
                <c:pt idx="5">
                  <c:v>1326.0</c:v>
                </c:pt>
                <c:pt idx="6">
                  <c:v>1346.0</c:v>
                </c:pt>
                <c:pt idx="7">
                  <c:v>1329.0</c:v>
                </c:pt>
                <c:pt idx="8">
                  <c:v>1341.0</c:v>
                </c:pt>
                <c:pt idx="9">
                  <c:v>1382.0</c:v>
                </c:pt>
                <c:pt idx="10">
                  <c:v>1369.0</c:v>
                </c:pt>
                <c:pt idx="11">
                  <c:v>1369.0</c:v>
                </c:pt>
                <c:pt idx="12">
                  <c:v>1349.0</c:v>
                </c:pt>
                <c:pt idx="13">
                  <c:v>1329.0</c:v>
                </c:pt>
                <c:pt idx="14">
                  <c:v>1322.0</c:v>
                </c:pt>
                <c:pt idx="15">
                  <c:v>1400.0</c:v>
                </c:pt>
                <c:pt idx="16">
                  <c:v>1489.0</c:v>
                </c:pt>
                <c:pt idx="17">
                  <c:v>1555.0</c:v>
                </c:pt>
                <c:pt idx="18">
                  <c:v>1600.0</c:v>
                </c:pt>
                <c:pt idx="19">
                  <c:v>1605.0</c:v>
                </c:pt>
                <c:pt idx="20">
                  <c:v>1540.0</c:v>
                </c:pt>
                <c:pt idx="21">
                  <c:v>1538.0</c:v>
                </c:pt>
                <c:pt idx="22">
                  <c:v>1508.0</c:v>
                </c:pt>
                <c:pt idx="23">
                  <c:v>1485.0</c:v>
                </c:pt>
                <c:pt idx="24">
                  <c:v>1523.0</c:v>
                </c:pt>
                <c:pt idx="25">
                  <c:v>1560.0</c:v>
                </c:pt>
                <c:pt idx="26">
                  <c:v>1586.0</c:v>
                </c:pt>
                <c:pt idx="27">
                  <c:v>1632.0</c:v>
                </c:pt>
                <c:pt idx="28">
                  <c:v>1666.0</c:v>
                </c:pt>
                <c:pt idx="29">
                  <c:v>1701.0</c:v>
                </c:pt>
              </c:numCache>
            </c:numRef>
          </c:val>
        </c:ser>
        <c:ser>
          <c:idx val="2"/>
          <c:order val="2"/>
          <c:tx>
            <c:strRef>
              <c:f>Sheet1!$G$199</c:f>
              <c:strCache>
                <c:ptCount val="1"/>
                <c:pt idx="0">
                  <c:v>Burkina Faso</c:v>
                </c:pt>
              </c:strCache>
            </c:strRef>
          </c:tx>
          <c:marker>
            <c:symbol val="none"/>
          </c:marker>
          <c:cat>
            <c:numRef>
              <c:f>Sheet1!$H$196:$AK$196</c:f>
              <c:numCache>
                <c:formatCode>General</c:formatCode>
                <c:ptCount val="30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</c:numCache>
            </c:numRef>
          </c:cat>
          <c:val>
            <c:numRef>
              <c:f>Sheet1!$H$199:$AK$199</c:f>
              <c:numCache>
                <c:formatCode>General</c:formatCode>
                <c:ptCount val="30"/>
                <c:pt idx="0">
                  <c:v>312.0</c:v>
                </c:pt>
                <c:pt idx="1">
                  <c:v>348.0</c:v>
                </c:pt>
                <c:pt idx="2">
                  <c:v>396.0</c:v>
                </c:pt>
                <c:pt idx="3">
                  <c:v>403.0</c:v>
                </c:pt>
                <c:pt idx="4">
                  <c:v>401.0</c:v>
                </c:pt>
                <c:pt idx="5">
                  <c:v>438.0</c:v>
                </c:pt>
                <c:pt idx="6">
                  <c:v>471.0</c:v>
                </c:pt>
                <c:pt idx="7">
                  <c:v>471.0</c:v>
                </c:pt>
                <c:pt idx="8">
                  <c:v>502.0</c:v>
                </c:pt>
                <c:pt idx="9">
                  <c:v>518.0</c:v>
                </c:pt>
                <c:pt idx="10">
                  <c:v>520.0</c:v>
                </c:pt>
                <c:pt idx="11">
                  <c:v>571.0</c:v>
                </c:pt>
                <c:pt idx="12">
                  <c:v>570.0</c:v>
                </c:pt>
                <c:pt idx="13">
                  <c:v>586.0</c:v>
                </c:pt>
                <c:pt idx="14">
                  <c:v>590.0</c:v>
                </c:pt>
                <c:pt idx="15">
                  <c:v>619.0</c:v>
                </c:pt>
                <c:pt idx="16">
                  <c:v>681.0</c:v>
                </c:pt>
                <c:pt idx="17">
                  <c:v>717.0</c:v>
                </c:pt>
                <c:pt idx="18">
                  <c:v>756.0</c:v>
                </c:pt>
                <c:pt idx="19">
                  <c:v>801.0</c:v>
                </c:pt>
                <c:pt idx="20">
                  <c:v>808.0</c:v>
                </c:pt>
                <c:pt idx="21">
                  <c:v>855.0</c:v>
                </c:pt>
                <c:pt idx="22">
                  <c:v>881.0</c:v>
                </c:pt>
                <c:pt idx="23">
                  <c:v>941.0</c:v>
                </c:pt>
                <c:pt idx="24">
                  <c:v>979.0</c:v>
                </c:pt>
                <c:pt idx="25" formatCode="#,##0">
                  <c:v>1040.0</c:v>
                </c:pt>
                <c:pt idx="26" formatCode="#,##0">
                  <c:v>1095.0</c:v>
                </c:pt>
                <c:pt idx="27" formatCode="#,##0">
                  <c:v>1134.0</c:v>
                </c:pt>
                <c:pt idx="28" formatCode="#,##0">
                  <c:v>1175.0</c:v>
                </c:pt>
                <c:pt idx="29" formatCode="#,##0">
                  <c:v>1187.0</c:v>
                </c:pt>
              </c:numCache>
            </c:numRef>
          </c:val>
        </c:ser>
        <c:ser>
          <c:idx val="3"/>
          <c:order val="3"/>
          <c:tx>
            <c:strRef>
              <c:f>Sheet1!$G$200</c:f>
              <c:strCache>
                <c:ptCount val="1"/>
                <c:pt idx="0">
                  <c:v>Togo</c:v>
                </c:pt>
              </c:strCache>
            </c:strRef>
          </c:tx>
          <c:marker>
            <c:symbol val="none"/>
          </c:marker>
          <c:cat>
            <c:numRef>
              <c:f>Sheet1!$H$196:$AK$196</c:f>
              <c:numCache>
                <c:formatCode>General</c:formatCode>
                <c:ptCount val="30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</c:numCache>
            </c:numRef>
          </c:cat>
          <c:val>
            <c:numRef>
              <c:f>Sheet1!$H$200:$AK$200</c:f>
              <c:numCache>
                <c:formatCode>General</c:formatCode>
                <c:ptCount val="30"/>
                <c:pt idx="0">
                  <c:v>517.0</c:v>
                </c:pt>
                <c:pt idx="1">
                  <c:v>528.0</c:v>
                </c:pt>
                <c:pt idx="2">
                  <c:v>521.0</c:v>
                </c:pt>
                <c:pt idx="3">
                  <c:v>493.0</c:v>
                </c:pt>
                <c:pt idx="4">
                  <c:v>520.0</c:v>
                </c:pt>
                <c:pt idx="5">
                  <c:v>545.0</c:v>
                </c:pt>
                <c:pt idx="6">
                  <c:v>546.0</c:v>
                </c:pt>
                <c:pt idx="7">
                  <c:v>546.0</c:v>
                </c:pt>
                <c:pt idx="8">
                  <c:v>583.0</c:v>
                </c:pt>
                <c:pt idx="9">
                  <c:v>611.0</c:v>
                </c:pt>
                <c:pt idx="10">
                  <c:v>616.0</c:v>
                </c:pt>
                <c:pt idx="11">
                  <c:v>618.0</c:v>
                </c:pt>
                <c:pt idx="12">
                  <c:v>594.0</c:v>
                </c:pt>
                <c:pt idx="13">
                  <c:v>504.0</c:v>
                </c:pt>
                <c:pt idx="14">
                  <c:v>578.0</c:v>
                </c:pt>
                <c:pt idx="15">
                  <c:v>618.0</c:v>
                </c:pt>
                <c:pt idx="16">
                  <c:v>664.0</c:v>
                </c:pt>
                <c:pt idx="17">
                  <c:v>747.0</c:v>
                </c:pt>
                <c:pt idx="18">
                  <c:v>712.0</c:v>
                </c:pt>
                <c:pt idx="19">
                  <c:v>715.0</c:v>
                </c:pt>
                <c:pt idx="20">
                  <c:v>702.0</c:v>
                </c:pt>
                <c:pt idx="21">
                  <c:v>696.0</c:v>
                </c:pt>
                <c:pt idx="22">
                  <c:v>717.0</c:v>
                </c:pt>
                <c:pt idx="23">
                  <c:v>733.0</c:v>
                </c:pt>
                <c:pt idx="24">
                  <c:v>757.0</c:v>
                </c:pt>
                <c:pt idx="25">
                  <c:v>772.0</c:v>
                </c:pt>
                <c:pt idx="26">
                  <c:v>808.0</c:v>
                </c:pt>
                <c:pt idx="27">
                  <c:v>830.0</c:v>
                </c:pt>
                <c:pt idx="28">
                  <c:v>842.0</c:v>
                </c:pt>
                <c:pt idx="29">
                  <c:v>850.0</c:v>
                </c:pt>
              </c:numCache>
            </c:numRef>
          </c:val>
        </c:ser>
        <c:ser>
          <c:idx val="4"/>
          <c:order val="4"/>
          <c:tx>
            <c:strRef>
              <c:f>Sheet1!$G$201</c:f>
              <c:strCache>
                <c:ptCount val="1"/>
                <c:pt idx="0">
                  <c:v>Benin</c:v>
                </c:pt>
              </c:strCache>
            </c:strRef>
          </c:tx>
          <c:marker>
            <c:symbol val="none"/>
          </c:marker>
          <c:cat>
            <c:numRef>
              <c:f>Sheet1!$H$196:$AK$196</c:f>
              <c:numCache>
                <c:formatCode>General</c:formatCode>
                <c:ptCount val="30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</c:numCache>
            </c:numRef>
          </c:cat>
          <c:val>
            <c:numRef>
              <c:f>Sheet1!$H$201:$AK$201</c:f>
              <c:numCache>
                <c:formatCode>General</c:formatCode>
                <c:ptCount val="30"/>
                <c:pt idx="0">
                  <c:v>549.0</c:v>
                </c:pt>
                <c:pt idx="1">
                  <c:v>641.0</c:v>
                </c:pt>
                <c:pt idx="2">
                  <c:v>675.0</c:v>
                </c:pt>
                <c:pt idx="3">
                  <c:v>652.0</c:v>
                </c:pt>
                <c:pt idx="4">
                  <c:v>709.0</c:v>
                </c:pt>
                <c:pt idx="5">
                  <c:v>763.0</c:v>
                </c:pt>
                <c:pt idx="6">
                  <c:v>774.0</c:v>
                </c:pt>
                <c:pt idx="7">
                  <c:v>762.0</c:v>
                </c:pt>
                <c:pt idx="8">
                  <c:v>792.0</c:v>
                </c:pt>
                <c:pt idx="9">
                  <c:v>774.0</c:v>
                </c:pt>
                <c:pt idx="10">
                  <c:v>803.0</c:v>
                </c:pt>
                <c:pt idx="11">
                  <c:v>841.0</c:v>
                </c:pt>
                <c:pt idx="12">
                  <c:v>863.0</c:v>
                </c:pt>
                <c:pt idx="13">
                  <c:v>881.0</c:v>
                </c:pt>
                <c:pt idx="14">
                  <c:v>905.0</c:v>
                </c:pt>
                <c:pt idx="15">
                  <c:v>935.0</c:v>
                </c:pt>
                <c:pt idx="16">
                  <c:v>974.0</c:v>
                </c:pt>
                <c:pt idx="17" formatCode="#,##0">
                  <c:v>1022.0</c:v>
                </c:pt>
                <c:pt idx="18" formatCode="#,##0">
                  <c:v>1049.0</c:v>
                </c:pt>
                <c:pt idx="19" formatCode="#,##0">
                  <c:v>1082.0</c:v>
                </c:pt>
                <c:pt idx="20" formatCode="#,##0">
                  <c:v>1133.0</c:v>
                </c:pt>
                <c:pt idx="21" formatCode="#,##0">
                  <c:v>1178.0</c:v>
                </c:pt>
                <c:pt idx="22" formatCode="#,##0">
                  <c:v>1210.0</c:v>
                </c:pt>
                <c:pt idx="23" formatCode="#,##0">
                  <c:v>1242.0</c:v>
                </c:pt>
                <c:pt idx="24" formatCode="#,##0">
                  <c:v>1273.0</c:v>
                </c:pt>
                <c:pt idx="25" formatCode="#,##0">
                  <c:v>1309.0</c:v>
                </c:pt>
                <c:pt idx="26" formatCode="#,##0">
                  <c:v>1362.0</c:v>
                </c:pt>
                <c:pt idx="27" formatCode="#,##0">
                  <c:v>1427.0</c:v>
                </c:pt>
                <c:pt idx="28" formatCode="#,##0">
                  <c:v>1485.0</c:v>
                </c:pt>
                <c:pt idx="29" formatCode="#,##0">
                  <c:v>1508.0</c:v>
                </c:pt>
              </c:numCache>
            </c:numRef>
          </c:val>
        </c:ser>
        <c:ser>
          <c:idx val="5"/>
          <c:order val="5"/>
          <c:tx>
            <c:strRef>
              <c:f>Sheet1!$G$202</c:f>
              <c:strCache>
                <c:ptCount val="1"/>
                <c:pt idx="0">
                  <c:v>Nigeria</c:v>
                </c:pt>
              </c:strCache>
            </c:strRef>
          </c:tx>
          <c:marker>
            <c:symbol val="none"/>
          </c:marker>
          <c:cat>
            <c:numRef>
              <c:f>Sheet1!$H$196:$AK$196</c:f>
              <c:numCache>
                <c:formatCode>General</c:formatCode>
                <c:ptCount val="30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</c:numCache>
            </c:numRef>
          </c:cat>
          <c:val>
            <c:numRef>
              <c:f>Sheet1!$H$202:$AK$202</c:f>
              <c:numCache>
                <c:formatCode>General</c:formatCode>
                <c:ptCount val="30"/>
                <c:pt idx="0">
                  <c:v>796.0</c:v>
                </c:pt>
                <c:pt idx="1">
                  <c:v>735.0</c:v>
                </c:pt>
                <c:pt idx="2">
                  <c:v>757.0</c:v>
                </c:pt>
                <c:pt idx="3">
                  <c:v>727.0</c:v>
                </c:pt>
                <c:pt idx="4">
                  <c:v>699.0</c:v>
                </c:pt>
                <c:pt idx="5">
                  <c:v>770.0</c:v>
                </c:pt>
                <c:pt idx="6">
                  <c:v>785.0</c:v>
                </c:pt>
                <c:pt idx="7">
                  <c:v>781.0</c:v>
                </c:pt>
                <c:pt idx="8">
                  <c:v>865.0</c:v>
                </c:pt>
                <c:pt idx="9">
                  <c:v>937.0</c:v>
                </c:pt>
                <c:pt idx="10" formatCode="#,##0">
                  <c:v>1025.0</c:v>
                </c:pt>
                <c:pt idx="11" formatCode="#,##0">
                  <c:v>1084.0</c:v>
                </c:pt>
                <c:pt idx="12" formatCode="#,##0">
                  <c:v>1113.0</c:v>
                </c:pt>
                <c:pt idx="13" formatCode="#,##0">
                  <c:v>1134.0</c:v>
                </c:pt>
                <c:pt idx="14" formatCode="#,##0">
                  <c:v>1130.0</c:v>
                </c:pt>
                <c:pt idx="15" formatCode="#,##0">
                  <c:v>1153.0</c:v>
                </c:pt>
                <c:pt idx="16" formatCode="#,##0">
                  <c:v>1196.0</c:v>
                </c:pt>
                <c:pt idx="17" formatCode="#,##0">
                  <c:v>1220.0</c:v>
                </c:pt>
                <c:pt idx="18" formatCode="#,##0">
                  <c:v>1226.0</c:v>
                </c:pt>
                <c:pt idx="19" formatCode="#,##0">
                  <c:v>1228.0</c:v>
                </c:pt>
                <c:pt idx="20" formatCode="#,##0">
                  <c:v>1290.0</c:v>
                </c:pt>
                <c:pt idx="21" formatCode="#,##0">
                  <c:v>1328.0</c:v>
                </c:pt>
                <c:pt idx="22" formatCode="#,##0">
                  <c:v>1337.0</c:v>
                </c:pt>
                <c:pt idx="23" formatCode="#,##0">
                  <c:v>1471.0</c:v>
                </c:pt>
                <c:pt idx="24" formatCode="#,##0">
                  <c:v>1633.0</c:v>
                </c:pt>
                <c:pt idx="25" formatCode="#,##0">
                  <c:v>1737.0</c:v>
                </c:pt>
                <c:pt idx="26" formatCode="#,##0">
                  <c:v>1859.0</c:v>
                </c:pt>
                <c:pt idx="27" formatCode="#,##0">
                  <c:v>1999.0</c:v>
                </c:pt>
                <c:pt idx="28" formatCode="#,##0">
                  <c:v>2116.0</c:v>
                </c:pt>
                <c:pt idx="29" formatCode="#,##0">
                  <c:v>2203.0</c:v>
                </c:pt>
              </c:numCache>
            </c:numRef>
          </c:val>
        </c:ser>
        <c:ser>
          <c:idx val="6"/>
          <c:order val="6"/>
          <c:tx>
            <c:strRef>
              <c:f>Sheet1!$G$203</c:f>
              <c:strCache>
                <c:ptCount val="1"/>
                <c:pt idx="0">
                  <c:v>Liberia</c:v>
                </c:pt>
              </c:strCache>
            </c:strRef>
          </c:tx>
          <c:marker>
            <c:symbol val="none"/>
          </c:marker>
          <c:cat>
            <c:numRef>
              <c:f>Sheet1!$H$196:$AK$196</c:f>
              <c:numCache>
                <c:formatCode>General</c:formatCode>
                <c:ptCount val="30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</c:numCache>
            </c:numRef>
          </c:cat>
          <c:val>
            <c:numRef>
              <c:f>Sheet1!$H$203:$AK$203</c:f>
              <c:numCache>
                <c:formatCode>General</c:formatCode>
                <c:ptCount val="30"/>
                <c:pt idx="0">
                  <c:v>842.0</c:v>
                </c:pt>
                <c:pt idx="1">
                  <c:v>870.0</c:v>
                </c:pt>
                <c:pt idx="2">
                  <c:v>869.0</c:v>
                </c:pt>
                <c:pt idx="3">
                  <c:v>858.0</c:v>
                </c:pt>
                <c:pt idx="4">
                  <c:v>848.0</c:v>
                </c:pt>
                <c:pt idx="5">
                  <c:v>851.0</c:v>
                </c:pt>
                <c:pt idx="6">
                  <c:v>847.0</c:v>
                </c:pt>
                <c:pt idx="7">
                  <c:v>860.0</c:v>
                </c:pt>
                <c:pt idx="8">
                  <c:v>875.0</c:v>
                </c:pt>
                <c:pt idx="9">
                  <c:v>674.0</c:v>
                </c:pt>
                <c:pt idx="10">
                  <c:v>350.0</c:v>
                </c:pt>
                <c:pt idx="11">
                  <c:v>320.0</c:v>
                </c:pt>
                <c:pt idx="12">
                  <c:v>222.0</c:v>
                </c:pt>
                <c:pt idx="13">
                  <c:v>158.0</c:v>
                </c:pt>
                <c:pt idx="14">
                  <c:v>128.0</c:v>
                </c:pt>
                <c:pt idx="15">
                  <c:v>123.0</c:v>
                </c:pt>
                <c:pt idx="16">
                  <c:v>133.0</c:v>
                </c:pt>
                <c:pt idx="17">
                  <c:v>257.0</c:v>
                </c:pt>
                <c:pt idx="18">
                  <c:v>308.0</c:v>
                </c:pt>
                <c:pt idx="19">
                  <c:v>354.0</c:v>
                </c:pt>
                <c:pt idx="20">
                  <c:v>427.0</c:v>
                </c:pt>
                <c:pt idx="21">
                  <c:v>429.0</c:v>
                </c:pt>
                <c:pt idx="22">
                  <c:v>437.0</c:v>
                </c:pt>
                <c:pt idx="23">
                  <c:v>299.0</c:v>
                </c:pt>
                <c:pt idx="24">
                  <c:v>307.0</c:v>
                </c:pt>
                <c:pt idx="25">
                  <c:v>323.0</c:v>
                </c:pt>
                <c:pt idx="26">
                  <c:v>345.0</c:v>
                </c:pt>
                <c:pt idx="27">
                  <c:v>374.0</c:v>
                </c:pt>
                <c:pt idx="28">
                  <c:v>391.0</c:v>
                </c:pt>
                <c:pt idx="29">
                  <c:v>396.0</c:v>
                </c:pt>
              </c:numCache>
            </c:numRef>
          </c:val>
        </c:ser>
        <c:marker val="1"/>
        <c:axId val="531709784"/>
        <c:axId val="531716792"/>
      </c:lineChart>
      <c:catAx>
        <c:axId val="53170978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layout/>
        </c:title>
        <c:numFmt formatCode="General" sourceLinked="1"/>
        <c:tickLblPos val="nextTo"/>
        <c:crossAx val="531716792"/>
        <c:crosses val="autoZero"/>
        <c:auto val="1"/>
        <c:lblAlgn val="ctr"/>
        <c:lblOffset val="100"/>
      </c:catAx>
      <c:valAx>
        <c:axId val="53171679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Dollars</a:t>
                </a:r>
              </a:p>
            </c:rich>
          </c:tx>
          <c:layout/>
        </c:title>
        <c:numFmt formatCode="General" sourceLinked="1"/>
        <c:tickLblPos val="nextTo"/>
        <c:crossAx val="531709784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2005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Kindergarten</c:v>
                </c:pt>
                <c:pt idx="1">
                  <c:v>Primary</c:v>
                </c:pt>
                <c:pt idx="2">
                  <c:v>Secondary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1">
                  <c:v>70.8</c:v>
                </c:pt>
                <c:pt idx="2">
                  <c:v>85.5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2006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Kindergarten</c:v>
                </c:pt>
                <c:pt idx="1">
                  <c:v>Primary</c:v>
                </c:pt>
                <c:pt idx="2">
                  <c:v>Secondary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35.5</c:v>
                </c:pt>
                <c:pt idx="1">
                  <c:v>62.1</c:v>
                </c:pt>
                <c:pt idx="2">
                  <c:v>77.2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2007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Kindergarten</c:v>
                </c:pt>
                <c:pt idx="1">
                  <c:v>Primary</c:v>
                </c:pt>
                <c:pt idx="2">
                  <c:v>Secondary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42.9</c:v>
                </c:pt>
                <c:pt idx="1">
                  <c:v>59.4</c:v>
                </c:pt>
                <c:pt idx="2">
                  <c:v>76.4</c:v>
                </c:pt>
              </c:numCache>
            </c:numRef>
          </c:val>
        </c:ser>
        <c:axId val="531847368"/>
        <c:axId val="531850424"/>
      </c:barChart>
      <c:catAx>
        <c:axId val="531847368"/>
        <c:scaling>
          <c:orientation val="minMax"/>
        </c:scaling>
        <c:axPos val="b"/>
        <c:numFmt formatCode="General" sourceLinked="1"/>
        <c:tickLblPos val="nextTo"/>
        <c:crossAx val="531850424"/>
        <c:crosses val="autoZero"/>
        <c:auto val="1"/>
        <c:lblAlgn val="ctr"/>
        <c:lblOffset val="100"/>
      </c:catAx>
      <c:valAx>
        <c:axId val="531850424"/>
        <c:scaling>
          <c:orientation val="minMax"/>
        </c:scaling>
        <c:axPos val="l"/>
        <c:majorGridlines/>
        <c:numFmt formatCode="General" sourceLinked="1"/>
        <c:tickLblPos val="nextTo"/>
        <c:crossAx val="53184736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/>
              <a:t>Internet Users (per 100 people)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Sheet1!$B$40</c:f>
              <c:strCache>
                <c:ptCount val="1"/>
                <c:pt idx="0">
                  <c:v>World</c:v>
                </c:pt>
              </c:strCache>
            </c:strRef>
          </c:tx>
          <c:marker>
            <c:symbol val="none"/>
          </c:marker>
          <c:cat>
            <c:numRef>
              <c:f>Sheet1!$A$41:$A$48</c:f>
              <c:numCache>
                <c:formatCode>General</c:formatCode>
                <c:ptCount val="8"/>
                <c:pt idx="0">
                  <c:v>1995.0</c:v>
                </c:pt>
                <c:pt idx="1">
                  <c:v>1997.0</c:v>
                </c:pt>
                <c:pt idx="2">
                  <c:v>1999.0</c:v>
                </c:pt>
                <c:pt idx="3">
                  <c:v>2001.0</c:v>
                </c:pt>
                <c:pt idx="4">
                  <c:v>2003.0</c:v>
                </c:pt>
                <c:pt idx="5">
                  <c:v>2005.0</c:v>
                </c:pt>
                <c:pt idx="6">
                  <c:v>2007.0</c:v>
                </c:pt>
                <c:pt idx="7">
                  <c:v>2008.0</c:v>
                </c:pt>
              </c:numCache>
            </c:numRef>
          </c:cat>
          <c:val>
            <c:numRef>
              <c:f>Sheet1!$B$41:$B$48</c:f>
              <c:numCache>
                <c:formatCode>General</c:formatCode>
                <c:ptCount val="8"/>
                <c:pt idx="0">
                  <c:v>0.8</c:v>
                </c:pt>
                <c:pt idx="1">
                  <c:v>2.1</c:v>
                </c:pt>
                <c:pt idx="2">
                  <c:v>4.7</c:v>
                </c:pt>
                <c:pt idx="3">
                  <c:v>8.1</c:v>
                </c:pt>
                <c:pt idx="4">
                  <c:v>12.5</c:v>
                </c:pt>
                <c:pt idx="5">
                  <c:v>15.9</c:v>
                </c:pt>
                <c:pt idx="6">
                  <c:v>20.7</c:v>
                </c:pt>
                <c:pt idx="7">
                  <c:v>23.9</c:v>
                </c:pt>
              </c:numCache>
            </c:numRef>
          </c:val>
        </c:ser>
        <c:ser>
          <c:idx val="1"/>
          <c:order val="1"/>
          <c:tx>
            <c:strRef>
              <c:f>Sheet1!$C$40</c:f>
              <c:strCache>
                <c:ptCount val="1"/>
                <c:pt idx="0">
                  <c:v>Ghana</c:v>
                </c:pt>
              </c:strCache>
            </c:strRef>
          </c:tx>
          <c:marker>
            <c:symbol val="none"/>
          </c:marker>
          <c:cat>
            <c:numRef>
              <c:f>Sheet1!$A$41:$A$48</c:f>
              <c:numCache>
                <c:formatCode>General</c:formatCode>
                <c:ptCount val="8"/>
                <c:pt idx="0">
                  <c:v>1995.0</c:v>
                </c:pt>
                <c:pt idx="1">
                  <c:v>1997.0</c:v>
                </c:pt>
                <c:pt idx="2">
                  <c:v>1999.0</c:v>
                </c:pt>
                <c:pt idx="3">
                  <c:v>2001.0</c:v>
                </c:pt>
                <c:pt idx="4">
                  <c:v>2003.0</c:v>
                </c:pt>
                <c:pt idx="5">
                  <c:v>2005.0</c:v>
                </c:pt>
                <c:pt idx="6">
                  <c:v>2007.0</c:v>
                </c:pt>
                <c:pt idx="7">
                  <c:v>2008.0</c:v>
                </c:pt>
              </c:numCache>
            </c:numRef>
          </c:cat>
          <c:val>
            <c:numRef>
              <c:f>Sheet1!$C$41:$C$48</c:f>
              <c:numCache>
                <c:formatCode>General</c:formatCode>
                <c:ptCount val="8"/>
                <c:pt idx="0">
                  <c:v>0.0</c:v>
                </c:pt>
                <c:pt idx="1">
                  <c:v>0.0</c:v>
                </c:pt>
                <c:pt idx="2">
                  <c:v>0.1</c:v>
                </c:pt>
                <c:pt idx="3">
                  <c:v>0.2</c:v>
                </c:pt>
                <c:pt idx="4">
                  <c:v>1.2</c:v>
                </c:pt>
                <c:pt idx="5">
                  <c:v>1.8</c:v>
                </c:pt>
                <c:pt idx="6">
                  <c:v>3.8</c:v>
                </c:pt>
                <c:pt idx="7">
                  <c:v>4.3</c:v>
                </c:pt>
              </c:numCache>
            </c:numRef>
          </c:val>
        </c:ser>
        <c:ser>
          <c:idx val="2"/>
          <c:order val="2"/>
          <c:tx>
            <c:strRef>
              <c:f>Sheet1!$D$40</c:f>
              <c:strCache>
                <c:ptCount val="1"/>
                <c:pt idx="0">
                  <c:v>Sub-Saharan Africa</c:v>
                </c:pt>
              </c:strCache>
            </c:strRef>
          </c:tx>
          <c:marker>
            <c:symbol val="none"/>
          </c:marker>
          <c:cat>
            <c:numRef>
              <c:f>Sheet1!$A$41:$A$48</c:f>
              <c:numCache>
                <c:formatCode>General</c:formatCode>
                <c:ptCount val="8"/>
                <c:pt idx="0">
                  <c:v>1995.0</c:v>
                </c:pt>
                <c:pt idx="1">
                  <c:v>1997.0</c:v>
                </c:pt>
                <c:pt idx="2">
                  <c:v>1999.0</c:v>
                </c:pt>
                <c:pt idx="3">
                  <c:v>2001.0</c:v>
                </c:pt>
                <c:pt idx="4">
                  <c:v>2003.0</c:v>
                </c:pt>
                <c:pt idx="5">
                  <c:v>2005.0</c:v>
                </c:pt>
                <c:pt idx="6">
                  <c:v>2007.0</c:v>
                </c:pt>
                <c:pt idx="7">
                  <c:v>2008.0</c:v>
                </c:pt>
              </c:numCache>
            </c:numRef>
          </c:cat>
          <c:val>
            <c:numRef>
              <c:f>Sheet1!$D$41:$D$48</c:f>
              <c:numCache>
                <c:formatCode>General</c:formatCode>
                <c:ptCount val="8"/>
                <c:pt idx="0">
                  <c:v>0.0</c:v>
                </c:pt>
                <c:pt idx="1">
                  <c:v>0.1</c:v>
                </c:pt>
                <c:pt idx="2">
                  <c:v>0.4</c:v>
                </c:pt>
                <c:pt idx="3">
                  <c:v>0.7</c:v>
                </c:pt>
                <c:pt idx="4">
                  <c:v>1.3</c:v>
                </c:pt>
                <c:pt idx="5">
                  <c:v>2.3</c:v>
                </c:pt>
                <c:pt idx="6">
                  <c:v>4.1</c:v>
                </c:pt>
                <c:pt idx="7">
                  <c:v>6.5</c:v>
                </c:pt>
              </c:numCache>
            </c:numRef>
          </c:val>
        </c:ser>
        <c:ser>
          <c:idx val="3"/>
          <c:order val="3"/>
          <c:tx>
            <c:strRef>
              <c:f>Sheet1!$E$40</c:f>
              <c:strCache>
                <c:ptCount val="1"/>
                <c:pt idx="0">
                  <c:v>South Africa</c:v>
                </c:pt>
              </c:strCache>
            </c:strRef>
          </c:tx>
          <c:marker>
            <c:symbol val="none"/>
          </c:marker>
          <c:cat>
            <c:numRef>
              <c:f>Sheet1!$A$41:$A$48</c:f>
              <c:numCache>
                <c:formatCode>General</c:formatCode>
                <c:ptCount val="8"/>
                <c:pt idx="0">
                  <c:v>1995.0</c:v>
                </c:pt>
                <c:pt idx="1">
                  <c:v>1997.0</c:v>
                </c:pt>
                <c:pt idx="2">
                  <c:v>1999.0</c:v>
                </c:pt>
                <c:pt idx="3">
                  <c:v>2001.0</c:v>
                </c:pt>
                <c:pt idx="4">
                  <c:v>2003.0</c:v>
                </c:pt>
                <c:pt idx="5">
                  <c:v>2005.0</c:v>
                </c:pt>
                <c:pt idx="6">
                  <c:v>2007.0</c:v>
                </c:pt>
                <c:pt idx="7">
                  <c:v>2008.0</c:v>
                </c:pt>
              </c:numCache>
            </c:numRef>
          </c:cat>
          <c:val>
            <c:numRef>
              <c:f>Sheet1!$E$41:$E$48</c:f>
              <c:numCache>
                <c:formatCode>General</c:formatCode>
                <c:ptCount val="8"/>
                <c:pt idx="0">
                  <c:v>0.7</c:v>
                </c:pt>
                <c:pt idx="1">
                  <c:v>1.7</c:v>
                </c:pt>
                <c:pt idx="2">
                  <c:v>4.2</c:v>
                </c:pt>
                <c:pt idx="3">
                  <c:v>6.4</c:v>
                </c:pt>
                <c:pt idx="4">
                  <c:v>7.1</c:v>
                </c:pt>
                <c:pt idx="5">
                  <c:v>7.6</c:v>
                </c:pt>
                <c:pt idx="6">
                  <c:v>8.200000000000001</c:v>
                </c:pt>
                <c:pt idx="7">
                  <c:v>8.6</c:v>
                </c:pt>
              </c:numCache>
            </c:numRef>
          </c:val>
        </c:ser>
        <c:marker val="1"/>
        <c:axId val="531946520"/>
        <c:axId val="531949720"/>
      </c:lineChart>
      <c:catAx>
        <c:axId val="531946520"/>
        <c:scaling>
          <c:orientation val="minMax"/>
        </c:scaling>
        <c:axPos val="b"/>
        <c:numFmt formatCode="General" sourceLinked="1"/>
        <c:tickLblPos val="nextTo"/>
        <c:crossAx val="531949720"/>
        <c:crosses val="autoZero"/>
        <c:auto val="1"/>
        <c:lblAlgn val="ctr"/>
        <c:lblOffset val="100"/>
      </c:catAx>
      <c:valAx>
        <c:axId val="531949720"/>
        <c:scaling>
          <c:orientation val="minMax"/>
          <c:max val="25.0"/>
        </c:scaling>
        <c:axPos val="l"/>
        <c:majorGridlines/>
        <c:numFmt formatCode="General" sourceLinked="1"/>
        <c:tickLblPos val="nextTo"/>
        <c:crossAx val="531946520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53CB9C-8B34-7345-978C-4063BE4C4CD1}" type="datetimeFigureOut">
              <a:rPr lang="en-US" smtClean="0"/>
              <a:pPr/>
              <a:t>5/7/11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00361-9215-F146-83C5-892D6F3646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944F6-19F2-114B-9933-042B243F2388}" type="datetimeFigureOut">
              <a:rPr lang="en-US" smtClean="0"/>
              <a:pPr/>
              <a:t>5/7/11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13E3F-B1D4-6747-A33C-D2EF323B1F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13E3F-B1D4-6747-A33C-D2EF323B1F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8013D-3142-AD42-AE30-44FC1356718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4F539F4-EEC0-4440-827F-C692152A24EE}" type="datetimeFigureOut">
              <a:rPr lang="en-US" smtClean="0"/>
              <a:pPr/>
              <a:t>5/7/11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3024984-EB19-6A4D-93FE-7D7EB435E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539F4-EEC0-4440-827F-C692152A24EE}" type="datetimeFigureOut">
              <a:rPr lang="en-US" smtClean="0"/>
              <a:pPr/>
              <a:t>5/7/11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4984-EB19-6A4D-93FE-7D7EB435E4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539F4-EEC0-4440-827F-C692152A24EE}" type="datetimeFigureOut">
              <a:rPr lang="en-US" smtClean="0"/>
              <a:pPr/>
              <a:t>5/7/11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4984-EB19-6A4D-93FE-7D7EB435E4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539F4-EEC0-4440-827F-C692152A24EE}" type="datetimeFigureOut">
              <a:rPr lang="en-US" smtClean="0"/>
              <a:pPr/>
              <a:t>5/7/11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4984-EB19-6A4D-93FE-7D7EB435E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539F4-EEC0-4440-827F-C692152A24EE}" type="datetimeFigureOut">
              <a:rPr lang="en-US" smtClean="0"/>
              <a:pPr/>
              <a:t>5/7/11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4984-EB19-6A4D-93FE-7D7EB435E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539F4-EEC0-4440-827F-C692152A24EE}" type="datetimeFigureOut">
              <a:rPr lang="en-US" smtClean="0"/>
              <a:pPr/>
              <a:t>5/7/11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4984-EB19-6A4D-93FE-7D7EB435E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B4F539F4-EEC0-4440-827F-C692152A24EE}" type="datetimeFigureOut">
              <a:rPr lang="en-US" smtClean="0"/>
              <a:pPr/>
              <a:t>5/7/11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4984-EB19-6A4D-93FE-7D7EB435E4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539F4-EEC0-4440-827F-C692152A24EE}" type="datetimeFigureOut">
              <a:rPr lang="en-US" smtClean="0"/>
              <a:pPr/>
              <a:t>5/7/11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4984-EB19-6A4D-93FE-7D7EB435E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539F4-EEC0-4440-827F-C692152A24EE}" type="datetimeFigureOut">
              <a:rPr lang="en-US" smtClean="0"/>
              <a:pPr/>
              <a:t>5/7/11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4984-EB19-6A4D-93FE-7D7EB435E4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539F4-EEC0-4440-827F-C692152A24EE}" type="datetimeFigureOut">
              <a:rPr lang="en-US" smtClean="0"/>
              <a:pPr/>
              <a:t>5/7/11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4984-EB19-6A4D-93FE-7D7EB435E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539F4-EEC0-4440-827F-C692152A24EE}" type="datetimeFigureOut">
              <a:rPr lang="en-US" smtClean="0"/>
              <a:pPr/>
              <a:t>5/7/11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4984-EB19-6A4D-93FE-7D7EB435E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4F539F4-EEC0-4440-827F-C692152A24EE}" type="datetimeFigureOut">
              <a:rPr lang="en-US" smtClean="0"/>
              <a:pPr/>
              <a:t>5/7/11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4984-EB19-6A4D-93FE-7D7EB435E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B4F539F4-EEC0-4440-827F-C692152A24EE}" type="datetimeFigureOut">
              <a:rPr lang="en-US" smtClean="0"/>
              <a:pPr/>
              <a:t>5/7/11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3024984-EB19-6A4D-93FE-7D7EB435E4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4F539F4-EEC0-4440-827F-C692152A24EE}" type="datetimeFigureOut">
              <a:rPr lang="en-US" smtClean="0"/>
              <a:pPr/>
              <a:t>5/7/11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73024984-EB19-6A4D-93FE-7D7EB435E4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B4F539F4-EEC0-4440-827F-C692152A24EE}" type="datetimeFigureOut">
              <a:rPr lang="en-US" smtClean="0"/>
              <a:pPr/>
              <a:t>5/7/11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4984-EB19-6A4D-93FE-7D7EB435E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73024984-EB19-6A4D-93FE-7D7EB435E4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539F4-EEC0-4440-827F-C692152A24EE}" type="datetimeFigureOut">
              <a:rPr lang="en-US" smtClean="0"/>
              <a:pPr/>
              <a:t>5/7/11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4984-EB19-6A4D-93FE-7D7EB435E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539F4-EEC0-4440-827F-C692152A24EE}" type="datetimeFigureOut">
              <a:rPr lang="en-US" smtClean="0"/>
              <a:pPr/>
              <a:t>5/7/11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4984-EB19-6A4D-93FE-7D7EB435E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539F4-EEC0-4440-827F-C692152A24EE}" type="datetimeFigureOut">
              <a:rPr lang="en-US" smtClean="0"/>
              <a:pPr/>
              <a:t>5/7/11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4984-EB19-6A4D-93FE-7D7EB435E4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4F539F4-EEC0-4440-827F-C692152A24EE}" type="datetimeFigureOut">
              <a:rPr lang="en-US" smtClean="0"/>
              <a:pPr/>
              <a:t>5/7/11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73024984-EB19-6A4D-93FE-7D7EB435E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Interactive Distance Education Applications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4" name="Picture 3" descr="http://siteresources.worldbank.org/NEWS/Images/Ernst060615-38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835" y="252385"/>
            <a:ext cx="2962839" cy="445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78835" y="5221884"/>
            <a:ext cx="2756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Tommy </a:t>
            </a:r>
            <a:r>
              <a:rPr lang="en-US" dirty="0" err="1" smtClean="0">
                <a:solidFill>
                  <a:schemeClr val="bg1"/>
                </a:solidFill>
              </a:rPr>
              <a:t>Dewick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Ashley Ozery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Kara Werner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Compensates for:</a:t>
            </a:r>
          </a:p>
          <a:p>
            <a:pPr lvl="1"/>
            <a:r>
              <a:rPr lang="en-US" dirty="0" smtClean="0"/>
              <a:t>Subpar quality of education at Ghanaian schools</a:t>
            </a:r>
          </a:p>
          <a:p>
            <a:pPr lvl="1"/>
            <a:r>
              <a:rPr lang="en-US" dirty="0" smtClean="0"/>
              <a:t>Poorly trained teachers</a:t>
            </a:r>
          </a:p>
          <a:p>
            <a:pPr lvl="1"/>
            <a:r>
              <a:rPr lang="en-US" dirty="0" smtClean="0"/>
              <a:t>Lessons missed due to </a:t>
            </a:r>
            <a:r>
              <a:rPr lang="en-US" smtClean="0"/>
              <a:t>teacher absences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Information &amp; Communications Technology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 better economic opportunities</a:t>
            </a:r>
          </a:p>
          <a:p>
            <a:pPr lvl="1"/>
            <a:r>
              <a:rPr lang="en-US" dirty="0" smtClean="0"/>
              <a:t>New market access</a:t>
            </a:r>
          </a:p>
          <a:p>
            <a:pPr lvl="1"/>
            <a:r>
              <a:rPr lang="en-US" dirty="0" smtClean="0"/>
              <a:t>Skills necessary for professionals</a:t>
            </a:r>
          </a:p>
          <a:p>
            <a:r>
              <a:rPr lang="en-US" dirty="0" smtClean="0"/>
              <a:t>Supplement education</a:t>
            </a:r>
          </a:p>
          <a:p>
            <a:r>
              <a:rPr lang="en-US" dirty="0" smtClean="0"/>
              <a:t>Entertainment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416" y="3308187"/>
            <a:ext cx="4293134" cy="3219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Partners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Inveneo</a:t>
            </a:r>
            <a:endParaRPr lang="en-US" dirty="0" smtClean="0"/>
          </a:p>
          <a:p>
            <a:r>
              <a:rPr lang="en-US" dirty="0" smtClean="0"/>
              <a:t>OOG </a:t>
            </a:r>
            <a:r>
              <a:rPr lang="en-US" dirty="0" err="1" smtClean="0"/>
              <a:t>voor</a:t>
            </a:r>
            <a:r>
              <a:rPr lang="en-US" dirty="0" smtClean="0"/>
              <a:t> Ghana</a:t>
            </a:r>
          </a:p>
          <a:p>
            <a:r>
              <a:rPr lang="en-US" dirty="0" err="1" smtClean="0"/>
              <a:t>oneVillage</a:t>
            </a:r>
            <a:r>
              <a:rPr lang="en-US" dirty="0" smtClean="0"/>
              <a:t> Foundation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08" y="464686"/>
            <a:ext cx="6907853" cy="3376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Inveneo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ICT company with focus on developing states</a:t>
            </a:r>
          </a:p>
          <a:p>
            <a:r>
              <a:rPr lang="en-US" dirty="0" smtClean="0"/>
              <a:t>Experience in Ghana</a:t>
            </a:r>
          </a:p>
          <a:p>
            <a:r>
              <a:rPr lang="en-US" dirty="0" smtClean="0"/>
              <a:t>Familiar with unique challenges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476651"/>
            <a:ext cx="7999494" cy="1981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OOG </a:t>
            </a:r>
            <a:r>
              <a:rPr lang="en-US" dirty="0" err="1" smtClean="0"/>
              <a:t>voor</a:t>
            </a:r>
            <a:r>
              <a:rPr lang="en-US" dirty="0" smtClean="0"/>
              <a:t> Ghana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Dutch NGO with mission to educate Ghanaians</a:t>
            </a:r>
          </a:p>
          <a:p>
            <a:r>
              <a:rPr lang="en-US" dirty="0" smtClean="0"/>
              <a:t>ICT lesson plans</a:t>
            </a:r>
          </a:p>
          <a:p>
            <a:r>
              <a:rPr lang="en-US" dirty="0" smtClean="0"/>
              <a:t>CDs with educational materials</a:t>
            </a:r>
          </a:p>
          <a:p>
            <a:pPr lvl="2"/>
            <a:r>
              <a:rPr lang="en-US" dirty="0" smtClean="0"/>
              <a:t>Computer Science</a:t>
            </a:r>
          </a:p>
          <a:p>
            <a:pPr lvl="2"/>
            <a:r>
              <a:rPr lang="en-US" dirty="0" smtClean="0"/>
              <a:t>Teacher Training</a:t>
            </a:r>
          </a:p>
          <a:p>
            <a:pPr lvl="2"/>
            <a:r>
              <a:rPr lang="en-US" dirty="0" smtClean="0"/>
              <a:t>Mathematics</a:t>
            </a:r>
          </a:p>
          <a:p>
            <a:pPr lvl="2"/>
            <a:r>
              <a:rPr lang="en-US" dirty="0" smtClean="0"/>
              <a:t>English</a:t>
            </a:r>
          </a:p>
          <a:p>
            <a:pPr lvl="2"/>
            <a:r>
              <a:rPr lang="en-US" dirty="0" smtClean="0"/>
              <a:t>Typing Programs</a:t>
            </a:r>
          </a:p>
          <a:p>
            <a:pPr lvl="2"/>
            <a:r>
              <a:rPr lang="en-US" dirty="0" smtClean="0"/>
              <a:t>Computer Games</a:t>
            </a:r>
          </a:p>
          <a:p>
            <a:pPr lvl="2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414" y="3785260"/>
            <a:ext cx="1752600" cy="203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oneVillage</a:t>
            </a:r>
            <a:r>
              <a:rPr lang="en-US" dirty="0" smtClean="0"/>
              <a:t> Foundation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Ghana-based arm of operation</a:t>
            </a:r>
          </a:p>
          <a:p>
            <a:r>
              <a:rPr lang="en-US" dirty="0" smtClean="0"/>
              <a:t>Devoted to increasing </a:t>
            </a:r>
            <a:r>
              <a:rPr lang="en-US" dirty="0" err="1" smtClean="0"/>
              <a:t>ICTs</a:t>
            </a:r>
            <a:endParaRPr lang="en-US" dirty="0" smtClean="0"/>
          </a:p>
          <a:p>
            <a:r>
              <a:rPr lang="en-US" dirty="0" smtClean="0"/>
              <a:t>Sustainability and Workshops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490" y="2710672"/>
            <a:ext cx="2865956" cy="3937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/>
          <p:cNvSpPr>
            <a:spLocks noGrp="1"/>
          </p:cNvSpPr>
          <p:nvPr>
            <p:ph type="title"/>
          </p:nvPr>
        </p:nvSpPr>
        <p:spPr>
          <a:xfrm>
            <a:off x="1481532" y="2514600"/>
            <a:ext cx="4966446" cy="1398494"/>
          </a:xfrm>
        </p:spPr>
        <p:txBody>
          <a:bodyPr/>
          <a:lstStyle/>
          <a:p>
            <a:r>
              <a:rPr lang="en-US" dirty="0" smtClean="0"/>
              <a:t>How It Will Work</a:t>
            </a:r>
            <a:endParaRPr lang="en-US" dirty="0"/>
          </a:p>
        </p:txBody>
      </p:sp>
      <p:sp>
        <p:nvSpPr>
          <p:cNvPr id="46" name="Text Placeholder 45"/>
          <p:cNvSpPr>
            <a:spLocks noGrp="1"/>
          </p:cNvSpPr>
          <p:nvPr>
            <p:ph type="body" idx="1"/>
          </p:nvPr>
        </p:nvSpPr>
        <p:spPr>
          <a:xfrm>
            <a:off x="1969726" y="3962400"/>
            <a:ext cx="5880847" cy="13208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/>
              <a:t>Step One: Preparation</a:t>
            </a:r>
          </a:p>
          <a:p>
            <a:pPr algn="l">
              <a:spcBef>
                <a:spcPts val="0"/>
              </a:spcBef>
            </a:pPr>
            <a:r>
              <a:rPr lang="en-US" sz="2000" dirty="0" smtClean="0"/>
              <a:t>Step Two: Prepare the Computers</a:t>
            </a:r>
          </a:p>
          <a:p>
            <a:pPr algn="l">
              <a:spcBef>
                <a:spcPts val="0"/>
              </a:spcBef>
            </a:pPr>
            <a:r>
              <a:rPr lang="en-US" sz="2000" dirty="0" smtClean="0"/>
              <a:t>Step Three: Education and Training</a:t>
            </a:r>
          </a:p>
          <a:p>
            <a:pPr algn="l">
              <a:spcBef>
                <a:spcPts val="0"/>
              </a:spcBef>
            </a:pPr>
            <a:r>
              <a:rPr lang="en-US" sz="2000" dirty="0" smtClean="0"/>
              <a:t>Step Four: Implementation into the Curriculum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1: Preparation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Choosing a location:</a:t>
            </a:r>
          </a:p>
          <a:p>
            <a:pPr lvl="1"/>
            <a:r>
              <a:rPr lang="en-US" dirty="0" smtClean="0"/>
              <a:t>Rural</a:t>
            </a:r>
          </a:p>
          <a:p>
            <a:pPr lvl="1"/>
            <a:r>
              <a:rPr lang="en-US" dirty="0" smtClean="0"/>
              <a:t>Access to electricity </a:t>
            </a:r>
          </a:p>
          <a:p>
            <a:pPr lvl="1"/>
            <a:r>
              <a:rPr lang="en-US" dirty="0" smtClean="0"/>
              <a:t>Minimal logistical issues </a:t>
            </a:r>
          </a:p>
          <a:p>
            <a:pPr lvl="2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1949" y="2209800"/>
            <a:ext cx="4829918" cy="3318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1: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Afranse</a:t>
            </a:r>
            <a:r>
              <a:rPr lang="en-US" dirty="0" smtClean="0"/>
              <a:t>, </a:t>
            </a:r>
            <a:r>
              <a:rPr lang="en-US" dirty="0" err="1" smtClean="0"/>
              <a:t>Ajumako</a:t>
            </a:r>
            <a:r>
              <a:rPr lang="en-US" dirty="0" smtClean="0"/>
              <a:t> district</a:t>
            </a:r>
          </a:p>
          <a:p>
            <a:pPr lvl="1"/>
            <a:r>
              <a:rPr lang="en-US" dirty="0" smtClean="0"/>
              <a:t>No government program</a:t>
            </a:r>
          </a:p>
          <a:p>
            <a:pPr lvl="1"/>
            <a:r>
              <a:rPr lang="en-US" dirty="0" smtClean="0"/>
              <a:t>Electrical grid</a:t>
            </a:r>
          </a:p>
          <a:p>
            <a:pPr lvl="1"/>
            <a:r>
              <a:rPr lang="en-US" dirty="0" smtClean="0"/>
              <a:t>Cooperate with SEAD Ghana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8789" y="2546711"/>
            <a:ext cx="4374501" cy="302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1: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Choosing a School: </a:t>
            </a:r>
          </a:p>
          <a:p>
            <a:pPr lvl="1"/>
            <a:r>
              <a:rPr lang="en-US" dirty="0" smtClean="0"/>
              <a:t>Open to new techniques</a:t>
            </a:r>
          </a:p>
          <a:p>
            <a:pPr lvl="1"/>
            <a:r>
              <a:rPr lang="en-US" dirty="0" smtClean="0"/>
              <a:t>Smaller school</a:t>
            </a:r>
          </a:p>
          <a:p>
            <a:pPr lvl="1"/>
            <a:r>
              <a:rPr lang="en-US" dirty="0" smtClean="0"/>
              <a:t>Promotes higher education</a:t>
            </a:r>
          </a:p>
          <a:p>
            <a:pPr lvl="1"/>
            <a:r>
              <a:rPr lang="en-US" dirty="0" smtClean="0"/>
              <a:t>Not a part of </a:t>
            </a:r>
            <a:r>
              <a:rPr lang="en-US" dirty="0" err="1" smtClean="0"/>
              <a:t>gov</a:t>
            </a:r>
            <a:r>
              <a:rPr lang="en-US" dirty="0" smtClean="0"/>
              <a:t>. program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r>
              <a:rPr lang="en-US" dirty="0" smtClean="0"/>
              <a:t>	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890" y="2687820"/>
            <a:ext cx="4042444" cy="3031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Definition of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Development is a combination of economic growth and social change.</a:t>
            </a:r>
          </a:p>
          <a:p>
            <a:r>
              <a:rPr lang="en-US" dirty="0" smtClean="0"/>
              <a:t>These two measures cannot be truly independent; instead, they are interrelated.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1: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Kofi Annan Trade School</a:t>
            </a:r>
          </a:p>
          <a:p>
            <a:pPr lvl="1"/>
            <a:r>
              <a:rPr lang="en-US" dirty="0" smtClean="0"/>
              <a:t>Only established in 2005</a:t>
            </a:r>
          </a:p>
          <a:p>
            <a:pPr lvl="1"/>
            <a:r>
              <a:rPr lang="en-US" dirty="0" smtClean="0"/>
              <a:t>175 students (50 to a room)</a:t>
            </a:r>
          </a:p>
          <a:p>
            <a:pPr lvl="1"/>
            <a:r>
              <a:rPr lang="en-US" dirty="0" smtClean="0"/>
              <a:t>Focus on skilled professions</a:t>
            </a:r>
          </a:p>
          <a:p>
            <a:pPr lvl="1"/>
            <a:r>
              <a:rPr lang="en-US" dirty="0" smtClean="0"/>
              <a:t>No </a:t>
            </a:r>
            <a:r>
              <a:rPr lang="en-US" dirty="0" err="1" smtClean="0"/>
              <a:t>ICTs</a:t>
            </a:r>
            <a:r>
              <a:rPr lang="en-US" dirty="0" smtClean="0"/>
              <a:t> in use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266" y="2426755"/>
            <a:ext cx="4536930" cy="3402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Two: Prepare the Computers </a:t>
            </a:r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3 Computers (50 students/computer)</a:t>
            </a:r>
          </a:p>
          <a:p>
            <a:r>
              <a:rPr lang="en-US" sz="2800" dirty="0" smtClean="0"/>
              <a:t>Choose a quiet room to set up</a:t>
            </a:r>
          </a:p>
          <a:p>
            <a:r>
              <a:rPr lang="en-US" sz="2800" dirty="0" smtClean="0"/>
              <a:t>Provide security</a:t>
            </a:r>
            <a:endParaRPr lang="en-US" sz="28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733800"/>
            <a:ext cx="5183923" cy="2840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Two: Prepare the Computers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489200"/>
            <a:ext cx="3566160" cy="3911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Things that need to be provided for:</a:t>
            </a:r>
          </a:p>
          <a:p>
            <a:pPr lvl="1"/>
            <a:r>
              <a:rPr lang="en-US" sz="2000" dirty="0" smtClean="0"/>
              <a:t>Inveneo computer technologies</a:t>
            </a:r>
          </a:p>
          <a:p>
            <a:pPr lvl="1"/>
            <a:r>
              <a:rPr lang="en-US" sz="2000" dirty="0" smtClean="0"/>
              <a:t>Tables and chairs</a:t>
            </a:r>
          </a:p>
          <a:p>
            <a:pPr lvl="1"/>
            <a:r>
              <a:rPr lang="en-US" sz="2000" dirty="0" smtClean="0"/>
              <a:t>Virus protection software</a:t>
            </a:r>
          </a:p>
          <a:p>
            <a:pPr lvl="1"/>
            <a:r>
              <a:rPr lang="en-US" sz="2000" dirty="0" smtClean="0"/>
              <a:t>Surge protection</a:t>
            </a:r>
          </a:p>
          <a:p>
            <a:r>
              <a:rPr lang="en-US" sz="2000" dirty="0" smtClean="0"/>
              <a:t>Use Inveneo as a resource</a:t>
            </a:r>
            <a:endParaRPr lang="en-US" sz="2000" dirty="0"/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3360" y="2214563"/>
            <a:ext cx="4434840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Three: Education and Training 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304800" y="2865437"/>
            <a:ext cx="3079675" cy="39163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Educate teachers, students, and volunteers in the community</a:t>
            </a:r>
            <a:endParaRPr lang="en-US" sz="3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475" y="2136992"/>
            <a:ext cx="5302325" cy="3989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Three: Education and Training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Educating ourselves for implementation:</a:t>
            </a:r>
          </a:p>
          <a:p>
            <a:pPr lvl="1"/>
            <a:r>
              <a:rPr lang="en-US" dirty="0" smtClean="0"/>
              <a:t>Week One: applied theory, technology</a:t>
            </a:r>
          </a:p>
          <a:p>
            <a:pPr lvl="1"/>
            <a:r>
              <a:rPr lang="en-US" dirty="0" smtClean="0"/>
              <a:t>Week Two: solution deployment</a:t>
            </a:r>
          </a:p>
          <a:p>
            <a:r>
              <a:rPr lang="en-US" dirty="0" smtClean="0"/>
              <a:t>Establish modes of communication for future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5029200"/>
            <a:ext cx="6172200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Three: Education and Training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2"/>
            <a:ext cx="7924801" cy="1806574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 smtClean="0"/>
              <a:t>Involve the rest of the community:</a:t>
            </a:r>
          </a:p>
          <a:p>
            <a:pPr lvl="1"/>
            <a:r>
              <a:rPr lang="en-US" sz="3200" dirty="0" smtClean="0"/>
              <a:t>Community workshops/seminars</a:t>
            </a:r>
          </a:p>
          <a:p>
            <a:pPr lvl="2"/>
            <a:r>
              <a:rPr lang="en-US" sz="3200" dirty="0" smtClean="0"/>
              <a:t>Explain technology as a teaching method</a:t>
            </a:r>
          </a:p>
          <a:p>
            <a:pPr lvl="1"/>
            <a:r>
              <a:rPr lang="en-US" sz="3200" dirty="0" smtClean="0"/>
              <a:t>Night classes provided by the school 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4083050"/>
            <a:ext cx="4533900" cy="269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Four: Implementation into the Curriculum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0"/>
            <a:ext cx="3810001" cy="4648200"/>
          </a:xfrm>
        </p:spPr>
        <p:txBody>
          <a:bodyPr/>
          <a:lstStyle/>
          <a:p>
            <a:r>
              <a:rPr lang="en-US" dirty="0" smtClean="0"/>
              <a:t>Teachers need to understand OOG educational content</a:t>
            </a:r>
          </a:p>
          <a:p>
            <a:r>
              <a:rPr lang="en-US" dirty="0" smtClean="0"/>
              <a:t>Coordinate lesson plans with Basic Education Certificate Examination</a:t>
            </a:r>
          </a:p>
          <a:p>
            <a:r>
              <a:rPr lang="en-US" dirty="0" smtClean="0"/>
              <a:t>Yearly reevaluations of curriculum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667000"/>
            <a:ext cx="48768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Budget</a:t>
            </a:r>
            <a:endParaRPr lang="en-US" sz="4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7999412" cy="130427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Project cost over 5 years: $5100</a:t>
            </a:r>
            <a:endParaRPr lang="en-US" sz="32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58788" y="457198"/>
          <a:ext cx="6477000" cy="342900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238500"/>
                <a:gridCol w="3238500"/>
              </a:tblGrid>
              <a:tr h="460142">
                <a:tc>
                  <a:txBody>
                    <a:bodyPr/>
                    <a:lstStyle/>
                    <a:p>
                      <a:r>
                        <a:rPr lang="en-US" dirty="0" smtClean="0"/>
                        <a:t>GOODS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COSTS</a:t>
                      </a:r>
                      <a:endParaRPr lang="en-US" dirty="0"/>
                    </a:p>
                  </a:txBody>
                  <a:tcPr/>
                </a:tc>
              </a:tr>
              <a:tr h="460142">
                <a:tc>
                  <a:txBody>
                    <a:bodyPr/>
                    <a:lstStyle/>
                    <a:p>
                      <a:r>
                        <a:rPr lang="en-US" dirty="0" smtClean="0"/>
                        <a:t>3 Computers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$1800</a:t>
                      </a:r>
                      <a:endParaRPr lang="en-US" dirty="0"/>
                    </a:p>
                  </a:txBody>
                  <a:tcPr/>
                </a:tc>
              </a:tr>
              <a:tr h="794217">
                <a:tc>
                  <a:txBody>
                    <a:bodyPr/>
                    <a:lstStyle/>
                    <a:p>
                      <a:r>
                        <a:rPr lang="en-US" dirty="0" smtClean="0"/>
                        <a:t>Furniture</a:t>
                      </a:r>
                      <a:r>
                        <a:rPr lang="en-US" baseline="0" dirty="0" smtClean="0"/>
                        <a:t> (3 Tables, 7 Chairs)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$300</a:t>
                      </a:r>
                      <a:endParaRPr lang="en-US" dirty="0"/>
                    </a:p>
                  </a:txBody>
                  <a:tcPr/>
                </a:tc>
              </a:tr>
              <a:tr h="460142">
                <a:tc>
                  <a:txBody>
                    <a:bodyPr/>
                    <a:lstStyle/>
                    <a:p>
                      <a:r>
                        <a:rPr lang="en-US" dirty="0" smtClean="0"/>
                        <a:t>Technical Support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$750</a:t>
                      </a:r>
                      <a:endParaRPr lang="en-US" dirty="0"/>
                    </a:p>
                  </a:txBody>
                  <a:tcPr/>
                </a:tc>
              </a:tr>
              <a:tr h="460142">
                <a:tc>
                  <a:txBody>
                    <a:bodyPr/>
                    <a:lstStyle/>
                    <a:p>
                      <a:r>
                        <a:rPr lang="en-US" dirty="0" smtClean="0"/>
                        <a:t>Power Equipment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$850</a:t>
                      </a:r>
                      <a:endParaRPr lang="en-US" dirty="0"/>
                    </a:p>
                  </a:txBody>
                  <a:tcPr/>
                </a:tc>
              </a:tr>
              <a:tr h="794217">
                <a:tc>
                  <a:txBody>
                    <a:bodyPr/>
                    <a:lstStyle/>
                    <a:p>
                      <a:r>
                        <a:rPr lang="en-US" dirty="0" smtClean="0"/>
                        <a:t>Transportation</a:t>
                      </a:r>
                      <a:r>
                        <a:rPr lang="en-US" baseline="0" dirty="0" smtClean="0"/>
                        <a:t> to Ghana for 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$1400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 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871538"/>
            <a:ext cx="6477000" cy="5986462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458788" y="304800"/>
            <a:ext cx="6477000" cy="56673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Budget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/>
          <p:cNvSpPr>
            <a:spLocks noGrp="1"/>
          </p:cNvSpPr>
          <p:nvPr>
            <p:ph type="title"/>
          </p:nvPr>
        </p:nvSpPr>
        <p:spPr>
          <a:xfrm>
            <a:off x="2424954" y="2514600"/>
            <a:ext cx="4966446" cy="1398494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6" name="Text Placeholder 45"/>
          <p:cNvSpPr>
            <a:spLocks noGrp="1"/>
          </p:cNvSpPr>
          <p:nvPr>
            <p:ph type="body" idx="1"/>
          </p:nvPr>
        </p:nvSpPr>
        <p:spPr>
          <a:xfrm>
            <a:off x="1600201" y="3962400"/>
            <a:ext cx="6248399" cy="13208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err="1" smtClean="0"/>
              <a:t>ICTs</a:t>
            </a:r>
            <a:r>
              <a:rPr lang="en-US" sz="2000" dirty="0" smtClean="0"/>
              <a:t> create new opportunities and supplement existing education </a:t>
            </a:r>
          </a:p>
          <a:p>
            <a:pPr algn="l">
              <a:spcBef>
                <a:spcPts val="0"/>
              </a:spcBef>
            </a:pPr>
            <a:endParaRPr lang="en-US" sz="1050" dirty="0" smtClean="0"/>
          </a:p>
          <a:p>
            <a:pPr algn="l">
              <a:spcBef>
                <a:spcPts val="0"/>
              </a:spcBef>
            </a:pPr>
            <a:r>
              <a:rPr lang="en-US" sz="2000" dirty="0" smtClean="0"/>
              <a:t>Both short-term and long-term benefits for Ghana</a:t>
            </a:r>
          </a:p>
          <a:p>
            <a:pPr algn="l">
              <a:spcBef>
                <a:spcPts val="0"/>
              </a:spcBef>
            </a:pPr>
            <a:endParaRPr lang="en-US" sz="1050" dirty="0" smtClean="0"/>
          </a:p>
          <a:p>
            <a:pPr algn="l">
              <a:spcBef>
                <a:spcPts val="0"/>
              </a:spcBef>
            </a:pPr>
            <a:r>
              <a:rPr lang="en-US" sz="2000" dirty="0" smtClean="0"/>
              <a:t>IDEA will a have real impact at a very low cost</a:t>
            </a:r>
          </a:p>
        </p:txBody>
      </p:sp>
      <p:pic>
        <p:nvPicPr>
          <p:cNvPr id="4" name="Picture 3" descr="200328_1700283146655_1225200348_31577257_1374809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54" y="1257300"/>
            <a:ext cx="33528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Ghana’s GDP is $1,552 and is growing at one of the fastest rates in West Africa.</a:t>
            </a:r>
          </a:p>
        </p:txBody>
      </p:sp>
      <p:graphicFrame>
        <p:nvGraphicFramePr>
          <p:cNvPr id="6" name="C 1"/>
          <p:cNvGraphicFramePr>
            <a:graphicFrameLocks noGrp="1"/>
          </p:cNvGraphicFramePr>
          <p:nvPr>
            <p:ph sz="half" idx="13"/>
          </p:nvPr>
        </p:nvGraphicFramePr>
        <p:xfrm>
          <a:off x="457200" y="2912035"/>
          <a:ext cx="7396163" cy="3500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Critical for poverty reduction and development</a:t>
            </a:r>
          </a:p>
          <a:p>
            <a:r>
              <a:rPr lang="en-US" dirty="0" smtClean="0"/>
              <a:t>UN Millennium Development Goal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3252807"/>
            <a:ext cx="3883689" cy="31914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054" y="3252807"/>
            <a:ext cx="4010472" cy="3191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vs. Secondary School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Enrollment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2008: Primary school enrollment up to 77%</a:t>
            </a:r>
          </a:p>
          <a:p>
            <a:r>
              <a:rPr lang="en-US" dirty="0" smtClean="0"/>
              <a:t>2007: Secondary school enrollment up to 47.4%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Completion Rates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2007: Primary school completion, 75.9%</a:t>
            </a:r>
          </a:p>
          <a:p>
            <a:r>
              <a:rPr lang="en-US" dirty="0" smtClean="0"/>
              <a:t>2003: Secondary school drop-out rate, 13.5%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4602162"/>
            <a:ext cx="8001000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of education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Decreased student: teacher ratio</a:t>
            </a:r>
          </a:p>
          <a:p>
            <a:r>
              <a:rPr lang="en-US" dirty="0" smtClean="0"/>
              <a:t>Average class sizes: 35-55</a:t>
            </a:r>
          </a:p>
          <a:p>
            <a:r>
              <a:rPr lang="en-US" dirty="0" smtClean="0"/>
              <a:t>Percent of trained teachers is decreasing each year</a:t>
            </a:r>
          </a:p>
          <a:p>
            <a:r>
              <a:rPr lang="en-US" dirty="0" smtClean="0"/>
              <a:t>Outdated materials in classrooms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Percentage of</a:t>
            </a:r>
          </a:p>
          <a:p>
            <a:r>
              <a:rPr lang="en-US" dirty="0" smtClean="0"/>
              <a:t>Trained Teachers</a:t>
            </a:r>
            <a:endParaRPr lang="en-US" dirty="0"/>
          </a:p>
        </p:txBody>
      </p:sp>
      <p:graphicFrame>
        <p:nvGraphicFramePr>
          <p:cNvPr id="7" name="C 1"/>
          <p:cNvGraphicFramePr>
            <a:graphicFrameLocks noGrp="1"/>
          </p:cNvGraphicFramePr>
          <p:nvPr>
            <p:ph sz="quarter" idx="4"/>
          </p:nvPr>
        </p:nvGraphicFramePr>
        <p:xfrm>
          <a:off x="4279900" y="2693894"/>
          <a:ext cx="3565651" cy="3432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5645254" cy="3911600"/>
          </a:xfrm>
        </p:spPr>
        <p:txBody>
          <a:bodyPr/>
          <a:lstStyle/>
          <a:p>
            <a:r>
              <a:rPr lang="en-US" dirty="0" smtClean="0"/>
              <a:t>Vital for development of all sectors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03" y="3006013"/>
            <a:ext cx="8565119" cy="3120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Usage</a:t>
            </a:r>
            <a:endParaRPr lang="en-US" dirty="0"/>
          </a:p>
        </p:txBody>
      </p:sp>
      <p:graphicFrame>
        <p:nvGraphicFramePr>
          <p:cNvPr id="9" name="C 5"/>
          <p:cNvGraphicFramePr>
            <a:graphicFrameLocks noGrp="1"/>
          </p:cNvGraphicFramePr>
          <p:nvPr>
            <p:ph idx="1"/>
          </p:nvPr>
        </p:nvGraphicFramePr>
        <p:xfrm>
          <a:off x="457199" y="2209800"/>
          <a:ext cx="8185361" cy="3916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 Statement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We aim to help enhance the quality of education provided by a rural Ghanaian school by supplementing its curriculum with distance-learning technology.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97</TotalTime>
  <Words>642</Words>
  <Application>Microsoft Macintosh PowerPoint</Application>
  <PresentationFormat>On-screen Show (4:3)</PresentationFormat>
  <Paragraphs>150</Paragraphs>
  <Slides>29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Plaza</vt:lpstr>
      <vt:lpstr>IDEA</vt:lpstr>
      <vt:lpstr>Definition of Development</vt:lpstr>
      <vt:lpstr>Economy</vt:lpstr>
      <vt:lpstr>Education</vt:lpstr>
      <vt:lpstr>Primary vs. Secondary School</vt:lpstr>
      <vt:lpstr>Quality of education</vt:lpstr>
      <vt:lpstr>Infrastructure</vt:lpstr>
      <vt:lpstr>Internet Usage</vt:lpstr>
      <vt:lpstr>Mission Statement</vt:lpstr>
      <vt:lpstr>Benefits</vt:lpstr>
      <vt:lpstr>Information &amp; Communications Technology</vt:lpstr>
      <vt:lpstr>Our Partners</vt:lpstr>
      <vt:lpstr>Inveneo</vt:lpstr>
      <vt:lpstr>OOG voor Ghana</vt:lpstr>
      <vt:lpstr>oneVillage Foundation</vt:lpstr>
      <vt:lpstr>How It Will Work</vt:lpstr>
      <vt:lpstr>Step 1: Preparation </vt:lpstr>
      <vt:lpstr>Step 1: Preparation</vt:lpstr>
      <vt:lpstr>Step 1: Preparation</vt:lpstr>
      <vt:lpstr>Step 1: Preparation</vt:lpstr>
      <vt:lpstr>Step Two: Prepare the Computers </vt:lpstr>
      <vt:lpstr>Step Two: Prepare the Computers </vt:lpstr>
      <vt:lpstr>Step Three: Education and Training </vt:lpstr>
      <vt:lpstr>Step Three: Education and Training </vt:lpstr>
      <vt:lpstr>Step Three: Education and Training </vt:lpstr>
      <vt:lpstr>Step Four: Implementation into the Curriculum</vt:lpstr>
      <vt:lpstr>Budget</vt:lpstr>
      <vt:lpstr>Slide 28</vt:lpstr>
      <vt:lpstr>Conclusion</vt:lpstr>
    </vt:vector>
  </TitlesOfParts>
  <Company>Lehigh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 Statement</dc:title>
  <dc:creator>Thomas  Dewick</dc:creator>
  <cp:lastModifiedBy>Ashley Ozery</cp:lastModifiedBy>
  <cp:revision>15</cp:revision>
  <cp:lastPrinted>2011-05-07T02:42:21Z</cp:lastPrinted>
  <dcterms:created xsi:type="dcterms:W3CDTF">2011-05-07T12:38:34Z</dcterms:created>
  <dcterms:modified xsi:type="dcterms:W3CDTF">2011-05-07T12:49:16Z</dcterms:modified>
</cp:coreProperties>
</file>