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78" r:id="rId11"/>
    <p:sldId id="279" r:id="rId12"/>
    <p:sldId id="280" r:id="rId13"/>
    <p:sldId id="281" r:id="rId14"/>
    <p:sldId id="282" r:id="rId15"/>
    <p:sldId id="268" r:id="rId16"/>
    <p:sldId id="269" r:id="rId17"/>
    <p:sldId id="271" r:id="rId18"/>
    <p:sldId id="283" r:id="rId19"/>
    <p:sldId id="284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306" autoAdjust="0"/>
    <p:restoredTop sz="94660"/>
  </p:normalViewPr>
  <p:slideViewPr>
    <p:cSldViewPr>
      <p:cViewPr varScale="1">
        <p:scale>
          <a:sx n="76" d="100"/>
          <a:sy n="76" d="100"/>
        </p:scale>
        <p:origin x="-12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US" sz="2800"/>
            </a:pPr>
            <a:r>
              <a:rPr sz="2800" dirty="0"/>
              <a:t>Gross Domestic Savings (% of GDP)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524875661728725"/>
          <c:y val="0.161507936507937"/>
          <c:w val="0.88180611895684"/>
          <c:h val="0.71361111111111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Gross Domestic Savings (% of GDP)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Sheet1!$A$2:$A$5</c:f>
              <c:strCache>
                <c:ptCount val="4"/>
                <c:pt idx="0">
                  <c:v>El Salvador</c:v>
                </c:pt>
                <c:pt idx="1">
                  <c:v>Chile</c:v>
                </c:pt>
                <c:pt idx="2">
                  <c:v>Guatemala</c:v>
                </c:pt>
                <c:pt idx="3">
                  <c:v>Honduras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-1.27</c:v>
                </c:pt>
                <c:pt idx="1">
                  <c:v>9.9</c:v>
                </c:pt>
                <c:pt idx="2">
                  <c:v>5.5</c:v>
                </c:pt>
                <c:pt idx="3">
                  <c:v>4.5</c:v>
                </c:pt>
              </c:numCache>
            </c:numRef>
          </c:val>
        </c:ser>
        <c:axId val="492919512"/>
        <c:axId val="544841560"/>
      </c:barChart>
      <c:catAx>
        <c:axId val="492919512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 sz="2000" b="1"/>
            </a:pPr>
            <a:endParaRPr lang="en-US"/>
          </a:p>
        </c:txPr>
        <c:crossAx val="544841560"/>
        <c:crosses val="autoZero"/>
        <c:auto val="1"/>
        <c:lblAlgn val="ctr"/>
        <c:lblOffset val="100"/>
      </c:catAx>
      <c:valAx>
        <c:axId val="54484156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en-US" sz="2000" b="1"/>
            </a:pPr>
            <a:endParaRPr lang="en-US"/>
          </a:p>
        </c:txPr>
        <c:crossAx val="492919512"/>
        <c:crosses val="autoZero"/>
        <c:crossBetween val="between"/>
      </c:valAx>
    </c:plotArea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2B79F-A2A4-4581-8AB5-6F831414D017}" type="datetimeFigureOut">
              <a:rPr lang="es-MX" smtClean="0"/>
              <a:pPr/>
              <a:t>5/6/11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182D1-F2CF-4121-A90D-FD650956C7C6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Emily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Emily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Hallie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Marcela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12</a:t>
            </a:fld>
            <a:endParaRPr lang="es-MX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Emily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13</a:t>
            </a:fld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Hallie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14</a:t>
            </a:fld>
            <a:endParaRPr lang="es-MX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Marcela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15</a:t>
            </a:fld>
            <a:endParaRPr lang="es-MX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Emily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16</a:t>
            </a:fld>
            <a:endParaRPr lang="es-MX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Hallie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17</a:t>
            </a:fld>
            <a:endParaRPr lang="es-MX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Marcela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18</a:t>
            </a:fld>
            <a:endParaRPr lang="es-MX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Emily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19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Hallie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Hallie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20</a:t>
            </a:fld>
            <a:endParaRPr lang="es-MX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Marcela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21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Marcela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Emily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Hallie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Marcela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Emily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7</a:t>
            </a:fld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Hallie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8</a:t>
            </a:fld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Marcela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82D1-F2CF-4121-A90D-FD650956C7C6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912-9E33-4831-9E39-52E19762D592}" type="datetimeFigureOut">
              <a:rPr lang="es-MX" smtClean="0"/>
              <a:pPr/>
              <a:t>5/6/11</a:t>
            </a:fld>
            <a:endParaRPr lang="es-MX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7F2C-116B-41A0-82CC-7457B67F2BF3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912-9E33-4831-9E39-52E19762D592}" type="datetimeFigureOut">
              <a:rPr lang="es-MX" smtClean="0"/>
              <a:pPr/>
              <a:t>5/6/11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7F2C-116B-41A0-82CC-7457B67F2BF3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912-9E33-4831-9E39-52E19762D592}" type="datetimeFigureOut">
              <a:rPr lang="es-MX" smtClean="0"/>
              <a:pPr/>
              <a:t>5/6/11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7F2C-116B-41A0-82CC-7457B67F2BF3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912-9E33-4831-9E39-52E19762D592}" type="datetimeFigureOut">
              <a:rPr lang="es-MX" smtClean="0"/>
              <a:pPr/>
              <a:t>5/6/11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7F2C-116B-41A0-82CC-7457B67F2BF3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912-9E33-4831-9E39-52E19762D592}" type="datetimeFigureOut">
              <a:rPr lang="es-MX" smtClean="0"/>
              <a:pPr/>
              <a:t>5/6/11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7F2C-116B-41A0-82CC-7457B67F2BF3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912-9E33-4831-9E39-52E19762D592}" type="datetimeFigureOut">
              <a:rPr lang="es-MX" smtClean="0"/>
              <a:pPr/>
              <a:t>5/6/11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7F2C-116B-41A0-82CC-7457B67F2BF3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912-9E33-4831-9E39-52E19762D592}" type="datetimeFigureOut">
              <a:rPr lang="es-MX" smtClean="0"/>
              <a:pPr/>
              <a:t>5/6/11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7F2C-116B-41A0-82CC-7457B67F2BF3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912-9E33-4831-9E39-52E19762D592}" type="datetimeFigureOut">
              <a:rPr lang="es-MX" smtClean="0"/>
              <a:pPr/>
              <a:t>5/6/11</a:t>
            </a:fld>
            <a:endParaRPr lang="es-MX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547F2C-116B-41A0-82CC-7457B67F2BF3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912-9E33-4831-9E39-52E19762D592}" type="datetimeFigureOut">
              <a:rPr lang="es-MX" smtClean="0"/>
              <a:pPr/>
              <a:t>5/6/11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7F2C-116B-41A0-82CC-7457B67F2BF3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E912-9E33-4831-9E39-52E19762D592}" type="datetimeFigureOut">
              <a:rPr lang="es-MX" smtClean="0"/>
              <a:pPr/>
              <a:t>5/6/11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0547F2C-116B-41A0-82CC-7457B67F2BF3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664E912-9E33-4831-9E39-52E19762D592}" type="datetimeFigureOut">
              <a:rPr lang="es-MX" smtClean="0"/>
              <a:pPr/>
              <a:t>5/6/11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7F2C-116B-41A0-82CC-7457B67F2BF3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664E912-9E33-4831-9E39-52E19762D592}" type="datetimeFigureOut">
              <a:rPr lang="es-MX" smtClean="0"/>
              <a:pPr/>
              <a:t>5/6/11</a:t>
            </a:fld>
            <a:endParaRPr lang="es-MX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547F2C-116B-41A0-82CC-7457B67F2BF3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013448" cy="2438400"/>
          </a:xfrm>
        </p:spPr>
        <p:txBody>
          <a:bodyPr>
            <a:normAutofit/>
          </a:bodyPr>
          <a:lstStyle/>
          <a:p>
            <a:pPr algn="ctr"/>
            <a:r>
              <a:rPr sz="5000" b="0" dirty="0" smtClean="0">
                <a:latin typeface="Monaco"/>
                <a:cs typeface="Monaco"/>
              </a:rPr>
              <a:t>Nuestra Comunidad</a:t>
            </a:r>
            <a:endParaRPr lang="es-MX" sz="5000" b="0" dirty="0">
              <a:latin typeface="Monaco"/>
              <a:cs typeface="Monac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3886200" cy="1905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Tw Cen MT"/>
                <a:cs typeface="Tw Cen MT"/>
              </a:rPr>
              <a:t>Emily Gordon</a:t>
            </a:r>
          </a:p>
          <a:p>
            <a:pPr algn="l"/>
            <a:r>
              <a:rPr lang="en-US" b="1" dirty="0" smtClean="0">
                <a:solidFill>
                  <a:schemeClr val="tx2"/>
                </a:solidFill>
                <a:latin typeface="Tw Cen MT"/>
                <a:cs typeface="Tw Cen MT"/>
              </a:rPr>
              <a:t>Hallie Hughes</a:t>
            </a:r>
          </a:p>
          <a:p>
            <a:pPr algn="l"/>
            <a:r>
              <a:rPr lang="en-US" b="1" dirty="0" smtClean="0">
                <a:solidFill>
                  <a:schemeClr val="tx2"/>
                </a:solidFill>
                <a:latin typeface="Tw Cen MT"/>
                <a:cs typeface="Tw Cen MT"/>
              </a:rPr>
              <a:t>Marcela Zablah</a:t>
            </a:r>
            <a:endParaRPr lang="es-MX" b="1" dirty="0">
              <a:solidFill>
                <a:schemeClr val="tx2"/>
              </a:solidFill>
              <a:latin typeface="Tw Cen MT"/>
              <a:cs typeface="Tw Cen MT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/>
            </a:extLst>
          </a:blip>
          <a:srcRect l="24359" t="13883" r="19231" b="2596"/>
          <a:stretch>
            <a:fillRect/>
          </a:stretch>
        </p:blipFill>
        <p:spPr bwMode="auto">
          <a:xfrm>
            <a:off x="2133600" y="1371600"/>
            <a:ext cx="4800600" cy="35814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76400" y="50292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“Haciendo El Salvador </a:t>
            </a:r>
            <a:r>
              <a:rPr lang="en-US" sz="2800" b="1" dirty="0">
                <a:latin typeface="Century Gothic"/>
                <a:cs typeface="Century Gothic"/>
              </a:rPr>
              <a:t>M</a:t>
            </a:r>
            <a:r>
              <a:rPr lang="en-US" sz="2800" b="1" dirty="0" smtClean="0">
                <a:latin typeface="Century Gothic"/>
                <a:cs typeface="Century Gothic"/>
              </a:rPr>
              <a:t>ás Seguro”</a:t>
            </a:r>
          </a:p>
          <a:p>
            <a:pPr algn="ctr"/>
            <a:r>
              <a:rPr lang="en-US" sz="2400" b="1" i="1" dirty="0" smtClean="0">
                <a:latin typeface="Century Gothic"/>
                <a:cs typeface="Century Gothic"/>
              </a:rPr>
              <a:t>“Making El Salvador Safer”</a:t>
            </a:r>
            <a:endParaRPr lang="es-MX" sz="2400" b="1" i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Potential Partners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315200" cy="5105400"/>
          </a:xfrm>
        </p:spPr>
        <p:txBody>
          <a:bodyPr/>
          <a:lstStyle/>
          <a:p>
            <a:r>
              <a:rPr lang="es-MX" dirty="0" smtClean="0">
                <a:latin typeface="Tw Cen MT"/>
                <a:cs typeface="Tw Cen MT"/>
              </a:rPr>
              <a:t>Global Financial Education Program</a:t>
            </a:r>
          </a:p>
          <a:p>
            <a:r>
              <a:rPr lang="es-MX" dirty="0" smtClean="0">
                <a:latin typeface="Tw Cen MT"/>
                <a:cs typeface="Tw Cen MT"/>
              </a:rPr>
              <a:t>Magicians Without Borders</a:t>
            </a:r>
          </a:p>
          <a:p>
            <a:r>
              <a:rPr lang="es-MX" dirty="0" smtClean="0">
                <a:latin typeface="Tw Cen MT"/>
                <a:cs typeface="Tw Cen MT"/>
              </a:rPr>
              <a:t>Soccer Without Borders</a:t>
            </a:r>
          </a:p>
          <a:p>
            <a:r>
              <a:rPr lang="es-MX" dirty="0" smtClean="0">
                <a:latin typeface="Tw Cen MT"/>
                <a:cs typeface="Tw Cen MT"/>
              </a:rPr>
              <a:t>Un Techo Para Mi Pais</a:t>
            </a:r>
          </a:p>
          <a:p>
            <a:r>
              <a:rPr lang="es-MX" dirty="0" smtClean="0">
                <a:latin typeface="Tw Cen MT"/>
                <a:cs typeface="Tw Cen MT"/>
              </a:rPr>
              <a:t>Simply Help</a:t>
            </a:r>
          </a:p>
          <a:p>
            <a:r>
              <a:rPr lang="es-MX" dirty="0" smtClean="0">
                <a:latin typeface="Tw Cen MT"/>
                <a:cs typeface="Tw Cen MT"/>
              </a:rPr>
              <a:t>USAID</a:t>
            </a:r>
            <a:endParaRPr lang="es-MX" dirty="0">
              <a:latin typeface="Tw Cen MT"/>
              <a:cs typeface="Tw Cen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05200"/>
            <a:ext cx="4038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Programming- Youth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525963"/>
          </a:xfrm>
        </p:spPr>
        <p:txBody>
          <a:bodyPr/>
          <a:lstStyle/>
          <a:p>
            <a:r>
              <a:rPr lang="es-MX" sz="2800" dirty="0" smtClean="0">
                <a:latin typeface="Tw Cen MT"/>
                <a:cs typeface="Tw Cen MT"/>
              </a:rPr>
              <a:t>Educational and fun </a:t>
            </a:r>
            <a:r>
              <a:rPr lang="es-MX" sz="2800" dirty="0" err="1" smtClean="0">
                <a:latin typeface="Tw Cen MT"/>
                <a:cs typeface="Tw Cen MT"/>
              </a:rPr>
              <a:t>after-school</a:t>
            </a:r>
            <a:r>
              <a:rPr lang="es-MX" sz="2800" dirty="0" smtClean="0">
                <a:latin typeface="Tw Cen MT"/>
                <a:cs typeface="Tw Cen MT"/>
              </a:rPr>
              <a:t> </a:t>
            </a:r>
            <a:r>
              <a:rPr lang="es-MX" sz="2800" dirty="0" err="1" smtClean="0">
                <a:latin typeface="Tw Cen MT"/>
                <a:cs typeface="Tw Cen MT"/>
              </a:rPr>
              <a:t>activities</a:t>
            </a:r>
            <a:endParaRPr lang="es-MX" sz="2800" dirty="0" smtClean="0">
              <a:latin typeface="Tw Cen MT"/>
              <a:cs typeface="Tw Cen MT"/>
            </a:endParaRPr>
          </a:p>
          <a:p>
            <a:r>
              <a:rPr lang="en-US" sz="2800" dirty="0" smtClean="0">
                <a:latin typeface="Tw Cen MT"/>
                <a:cs typeface="Tw Cen MT"/>
              </a:rPr>
              <a:t>Vocational Training</a:t>
            </a:r>
            <a:endParaRPr lang="es-MX" sz="2800" dirty="0" smtClean="0">
              <a:latin typeface="Tw Cen MT"/>
              <a:cs typeface="Tw Cen MT"/>
            </a:endParaRPr>
          </a:p>
          <a:p>
            <a:r>
              <a:rPr lang="es-MX" sz="2800" dirty="0" smtClean="0">
                <a:latin typeface="Tw Cen MT"/>
                <a:cs typeface="Tw Cen MT"/>
              </a:rPr>
              <a:t>Rewards Program – Incentive to save</a:t>
            </a:r>
          </a:p>
          <a:p>
            <a:r>
              <a:rPr lang="es-MX" sz="2800" dirty="0" smtClean="0">
                <a:latin typeface="Tw Cen MT"/>
                <a:cs typeface="Tw Cen MT"/>
              </a:rPr>
              <a:t>A safe place to be, and an outlet from gang violence</a:t>
            </a:r>
          </a:p>
          <a:p>
            <a:pPr lvl="1"/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Programming- Adults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467600" cy="2544763"/>
          </a:xfrm>
        </p:spPr>
        <p:txBody>
          <a:bodyPr/>
          <a:lstStyle/>
          <a:p>
            <a:r>
              <a:rPr lang="es-MX" dirty="0" err="1" smtClean="0">
                <a:latin typeface="Tw Cen MT"/>
                <a:cs typeface="Tw Cen MT"/>
              </a:rPr>
              <a:t>Vocational</a:t>
            </a:r>
            <a:r>
              <a:rPr lang="es-MX" dirty="0" smtClean="0">
                <a:latin typeface="Tw Cen MT"/>
                <a:cs typeface="Tw Cen MT"/>
              </a:rPr>
              <a:t> Training</a:t>
            </a:r>
          </a:p>
          <a:p>
            <a:pPr lvl="1"/>
            <a:r>
              <a:rPr lang="es-MX" dirty="0" smtClean="0">
                <a:latin typeface="Tw Cen MT"/>
                <a:cs typeface="Tw Cen MT"/>
              </a:rPr>
              <a:t>English Language, Computer Skills, etc.</a:t>
            </a:r>
          </a:p>
          <a:p>
            <a:r>
              <a:rPr lang="es-MX" dirty="0" smtClean="0">
                <a:latin typeface="Tw Cen MT"/>
                <a:cs typeface="Tw Cen MT"/>
              </a:rPr>
              <a:t>Financial Education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3700"/>
            <a:ext cx="5257800" cy="394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186" y="5562600"/>
            <a:ext cx="5697813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Volunteers/Staffing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Tw Cen MT"/>
                <a:cs typeface="Tw Cen MT"/>
              </a:rPr>
              <a:t>Permanent Director</a:t>
            </a:r>
          </a:p>
          <a:p>
            <a:r>
              <a:rPr lang="es-MX" dirty="0" smtClean="0">
                <a:latin typeface="Tw Cen MT"/>
                <a:cs typeface="Tw Cen MT"/>
              </a:rPr>
              <a:t>Highschool and University Volunteers</a:t>
            </a:r>
          </a:p>
          <a:p>
            <a:r>
              <a:rPr lang="es-MX" dirty="0" smtClean="0">
                <a:latin typeface="Tw Cen MT"/>
                <a:cs typeface="Tw Cen MT"/>
              </a:rPr>
              <a:t>Internship Opportunities</a:t>
            </a:r>
          </a:p>
          <a:p>
            <a:r>
              <a:rPr lang="es-MX" dirty="0" smtClean="0">
                <a:latin typeface="Tw Cen MT"/>
                <a:cs typeface="Tw Cen MT"/>
              </a:rPr>
              <a:t>Local Staff Members</a:t>
            </a:r>
            <a:endParaRPr lang="es-MX" dirty="0">
              <a:latin typeface="Tw Cen MT"/>
              <a:cs typeface="Tw Cen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71850"/>
            <a:ext cx="464820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Location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Tw Cen MT"/>
                <a:cs typeface="Tw Cen MT"/>
              </a:rPr>
              <a:t>On the ground research</a:t>
            </a:r>
          </a:p>
          <a:p>
            <a:r>
              <a:rPr lang="es-MX" dirty="0" smtClean="0">
                <a:latin typeface="Tw Cen MT"/>
                <a:cs typeface="Tw Cen MT"/>
              </a:rPr>
              <a:t>Partnership with Un Techo Para Mi Pais in choosing a 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86" y="0"/>
            <a:ext cx="3773714" cy="1686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200400"/>
            <a:ext cx="550103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Budget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>
                <a:latin typeface="Tw Cen MT"/>
                <a:cs typeface="Tw Cen MT"/>
              </a:rPr>
              <a:t>Tentative Budget:</a:t>
            </a:r>
            <a:endParaRPr lang="en-US" dirty="0" smtClean="0">
              <a:latin typeface="Tw Cen MT"/>
              <a:cs typeface="Tw Cen MT"/>
            </a:endParaRPr>
          </a:p>
          <a:p>
            <a:pPr lvl="1"/>
            <a:r>
              <a:rPr lang="en-US" dirty="0" smtClean="0">
                <a:latin typeface="Tw Cen MT"/>
                <a:cs typeface="Tw Cen MT"/>
              </a:rPr>
              <a:t>Construction of Building: $1,500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Salaries: Security Guards (2): $750/month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Educational/Financial Curriculum: $100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Sports Equipment: $0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Computers: $0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Maintenance Fund: $0</a:t>
            </a:r>
          </a:p>
          <a:p>
            <a:pPr lvl="1">
              <a:buNone/>
            </a:pPr>
            <a:r>
              <a:rPr lang="en-US" dirty="0" smtClean="0">
                <a:latin typeface="Tw Cen MT"/>
                <a:cs typeface="Tw Cen MT"/>
              </a:rPr>
              <a:t>Total Start-Up: $10,600.00</a:t>
            </a:r>
          </a:p>
          <a:p>
            <a:pPr lvl="1">
              <a:buNone/>
            </a:pPr>
            <a:r>
              <a:rPr lang="en-US" dirty="0" smtClean="0">
                <a:latin typeface="Tw Cen MT"/>
                <a:cs typeface="Tw Cen MT"/>
              </a:rPr>
              <a:t>Total Annual Costs: $9,000.00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Timeline for Future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grpSp>
        <p:nvGrpSpPr>
          <p:cNvPr id="4" name="Content Placeholder 3"/>
          <p:cNvGrpSpPr>
            <a:grpSpLocks noGrp="1"/>
          </p:cNvGrpSpPr>
          <p:nvPr>
            <p:ph idx="1"/>
          </p:nvPr>
        </p:nvGrpSpPr>
        <p:grpSpPr>
          <a:xfrm>
            <a:off x="457200" y="2133601"/>
            <a:ext cx="8686800" cy="4190999"/>
            <a:chOff x="1476375" y="2140106"/>
            <a:chExt cx="6740465" cy="184725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476375" y="2484667"/>
              <a:ext cx="6740465" cy="965312"/>
            </a:xfrm>
            <a:prstGeom prst="rightArrow">
              <a:avLst>
                <a:gd name="adj1" fmla="val 50000"/>
                <a:gd name="adj2" fmla="val 182778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535502" y="2140106"/>
              <a:ext cx="1292679" cy="5429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ＭＳ Ｐゴシック" charset="-128"/>
                </a:rPr>
                <a:t>1) Summer 2011- Research &amp; Location Picking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540659" y="3181287"/>
              <a:ext cx="1181100" cy="5143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ＭＳ Ｐゴシック" charset="-128"/>
                </a:rPr>
                <a:t>2) Fall </a:t>
              </a: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ＭＳ Ｐゴシック" charset="-128"/>
                </a:rPr>
                <a:t>2011- Construction of Community Center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664070" y="2207279"/>
              <a:ext cx="1381125" cy="542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ＭＳ Ｐゴシック" charset="-128"/>
                </a:rPr>
                <a:t>3) Spring </a:t>
              </a: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ＭＳ Ｐゴシック" charset="-128"/>
                </a:rPr>
                <a:t>2012- Opening of the Center, Start of Programming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629275" y="3401789"/>
              <a:ext cx="1943100" cy="5855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</a:rPr>
                <a:t>4) Summer 2012-onwards- Community Center will be running, we will be improving and adding programming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Phase 1- Research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Tw Cen MT"/>
                <a:cs typeface="Tw Cen MT"/>
              </a:rPr>
              <a:t>Finding Location</a:t>
            </a:r>
          </a:p>
          <a:p>
            <a:r>
              <a:rPr lang="es-MX" dirty="0" smtClean="0">
                <a:latin typeface="Tw Cen MT"/>
                <a:cs typeface="Tw Cen MT"/>
              </a:rPr>
              <a:t>Partnering Local University</a:t>
            </a:r>
          </a:p>
          <a:p>
            <a:r>
              <a:rPr lang="es-MX" dirty="0" smtClean="0">
                <a:latin typeface="Tw Cen MT"/>
                <a:cs typeface="Tw Cen MT"/>
              </a:rPr>
              <a:t>Recruit Volunteers</a:t>
            </a:r>
          </a:p>
          <a:p>
            <a:endParaRPr lang="es-MX" dirty="0"/>
          </a:p>
        </p:txBody>
      </p:sp>
      <p:pic>
        <p:nvPicPr>
          <p:cNvPr id="4" name="Picture 3" descr="2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052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Phase 2- Preparation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/>
                <a:cs typeface="Tw Cen MT"/>
              </a:rPr>
              <a:t>Construction of building</a:t>
            </a:r>
          </a:p>
          <a:p>
            <a:r>
              <a:rPr lang="en-US" dirty="0" smtClean="0">
                <a:latin typeface="Tw Cen MT"/>
                <a:cs typeface="Tw Cen MT"/>
              </a:rPr>
              <a:t>Find teachers</a:t>
            </a:r>
          </a:p>
          <a:p>
            <a:r>
              <a:rPr lang="en-US" dirty="0" smtClean="0">
                <a:latin typeface="Tw Cen MT"/>
                <a:cs typeface="Tw Cen MT"/>
              </a:rPr>
              <a:t>Build trust and relationship with the community</a:t>
            </a:r>
          </a:p>
          <a:p>
            <a:r>
              <a:rPr lang="en-US" dirty="0" smtClean="0">
                <a:latin typeface="Tw Cen MT"/>
                <a:cs typeface="Tw Cen MT"/>
              </a:rPr>
              <a:t>Prepare programs</a:t>
            </a:r>
            <a:endParaRPr lang="es-MX" dirty="0">
              <a:latin typeface="Tw Cen MT"/>
              <a:cs typeface="Tw Cen MT"/>
            </a:endParaRPr>
          </a:p>
        </p:txBody>
      </p:sp>
      <p:pic>
        <p:nvPicPr>
          <p:cNvPr id="4" name="Picture 3" descr="tec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3260930"/>
            <a:ext cx="4800600" cy="359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Phase 3- Implementation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/>
                <a:cs typeface="Tw Cen MT"/>
              </a:rPr>
              <a:t>Start classes</a:t>
            </a:r>
          </a:p>
          <a:p>
            <a:r>
              <a:rPr lang="en-US" dirty="0" smtClean="0">
                <a:latin typeface="Tw Cen MT"/>
                <a:cs typeface="Tw Cen MT"/>
              </a:rPr>
              <a:t>Increase participation</a:t>
            </a:r>
          </a:p>
          <a:p>
            <a:r>
              <a:rPr lang="en-US" dirty="0" smtClean="0">
                <a:latin typeface="Tw Cen MT"/>
                <a:cs typeface="Tw Cen MT"/>
              </a:rPr>
              <a:t>Activities with other programs</a:t>
            </a:r>
            <a:endParaRPr lang="es-MX" dirty="0">
              <a:latin typeface="Tw Cen MT"/>
              <a:cs typeface="Tw Cen MT"/>
            </a:endParaRPr>
          </a:p>
        </p:txBody>
      </p:sp>
      <p:pic>
        <p:nvPicPr>
          <p:cNvPr id="4" name="Picture 3" descr="c,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200399"/>
            <a:ext cx="4876800" cy="367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What is Development?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467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w Cen MT"/>
                <a:cs typeface="Tw Cen MT"/>
              </a:rPr>
              <a:t>“Development should be synonymous with quality of life”</a:t>
            </a:r>
            <a:endParaRPr lang="es-MX" dirty="0">
              <a:latin typeface="Tw Cen MT"/>
              <a:cs typeface="Tw Cen M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5715000"/>
            <a:ext cx="8001000" cy="1143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 smtClean="0">
                <a:latin typeface="Tw Cen MT"/>
                <a:cs typeface="Tw Cen MT"/>
              </a:rPr>
              <a:t>“A good quality of life means not only having your basic needs met, but living life free from disease, hunger, and corruption”</a:t>
            </a:r>
            <a:endParaRPr kumimoji="0" lang="es-MX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/>
              <a:ea typeface="+mn-ea"/>
              <a:cs typeface="Tw Cen MT"/>
            </a:endParaRPr>
          </a:p>
        </p:txBody>
      </p:sp>
      <p:pic>
        <p:nvPicPr>
          <p:cNvPr id="5" name="Picture 4" descr="elsally1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0" y="2286000"/>
            <a:ext cx="5294290" cy="327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Phase 4- Revision &amp; Expansion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/>
                <a:cs typeface="Tw Cen MT"/>
              </a:rPr>
              <a:t>Remittances</a:t>
            </a:r>
          </a:p>
          <a:p>
            <a:r>
              <a:rPr lang="en-US" dirty="0" smtClean="0">
                <a:latin typeface="Tw Cen MT"/>
                <a:cs typeface="Tw Cen MT"/>
              </a:rPr>
              <a:t>Future Peace Projects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Ex-Gang Member Visit</a:t>
            </a:r>
          </a:p>
          <a:p>
            <a:pPr lvl="1"/>
            <a:r>
              <a:rPr lang="en-US" dirty="0" smtClean="0">
                <a:latin typeface="Tw Cen MT"/>
                <a:cs typeface="Tw Cen MT"/>
              </a:rPr>
              <a:t>Awareness Campaigns</a:t>
            </a:r>
            <a:endParaRPr lang="es-MX" dirty="0" smtClean="0">
              <a:latin typeface="Tw Cen MT"/>
              <a:cs typeface="Tw Cen MT"/>
            </a:endParaRPr>
          </a:p>
          <a:p>
            <a:endParaRPr lang="es-MX" dirty="0"/>
          </a:p>
        </p:txBody>
      </p:sp>
      <p:pic>
        <p:nvPicPr>
          <p:cNvPr id="4" name="Picture 3" descr="peacesally.jpg"/>
          <p:cNvPicPr>
            <a:picLocks noChangeAspect="1"/>
          </p:cNvPicPr>
          <p:nvPr/>
        </p:nvPicPr>
        <p:blipFill>
          <a:blip r:embed="rId3"/>
          <a:srcRect t="6250" r="8333" b="12500"/>
          <a:stretch>
            <a:fillRect/>
          </a:stretch>
        </p:blipFill>
        <p:spPr>
          <a:xfrm>
            <a:off x="4368800" y="3581400"/>
            <a:ext cx="4470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Conclusion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620000" cy="4525963"/>
          </a:xfrm>
        </p:spPr>
        <p:txBody>
          <a:bodyPr/>
          <a:lstStyle/>
          <a:p>
            <a:pPr algn="ctr">
              <a:buNone/>
            </a:pPr>
            <a:r>
              <a:rPr lang="es-MX" dirty="0" smtClean="0">
                <a:latin typeface="Tw Cen MT"/>
                <a:cs typeface="Tw Cen MT"/>
              </a:rPr>
              <a:t>We hope our Community Center will combat violence and reduce gang participation, while teaching a community valuable skills in hopes of a better future. </a:t>
            </a:r>
          </a:p>
          <a:p>
            <a:endParaRPr lang="es-MX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810000"/>
            <a:ext cx="4800600" cy="27432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lly1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w Cen MT"/>
                <a:cs typeface="Tw Cen MT"/>
              </a:rPr>
              <a:t>Questions?</a:t>
            </a:r>
            <a:endParaRPr lang="es-MX" sz="5400" b="1" dirty="0"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Basic Information About El Salvador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latin typeface="Tw Cen MT"/>
                <a:cs typeface="Tw Cen MT"/>
              </a:rPr>
              <a:t>Population: 6,071,774</a:t>
            </a:r>
          </a:p>
          <a:p>
            <a:pPr>
              <a:buNone/>
            </a:pPr>
            <a:r>
              <a:rPr lang="en-US" sz="2800" b="1" dirty="0" smtClean="0">
                <a:latin typeface="Tw Cen MT"/>
                <a:cs typeface="Tw Cen MT"/>
              </a:rPr>
              <a:t>Total Area: 21,041 Sq Km</a:t>
            </a:r>
          </a:p>
          <a:p>
            <a:pPr>
              <a:buNone/>
            </a:pPr>
            <a:r>
              <a:rPr lang="en-US" sz="2800" b="1" dirty="0" smtClean="0">
                <a:latin typeface="Tw Cen MT"/>
                <a:cs typeface="Tw Cen MT"/>
              </a:rPr>
              <a:t>Location: Bordered by the Pacific Ocean, Guatemala and Honduras</a:t>
            </a:r>
          </a:p>
          <a:p>
            <a:endParaRPr lang="es-MX" dirty="0"/>
          </a:p>
        </p:txBody>
      </p:sp>
      <p:pic>
        <p:nvPicPr>
          <p:cNvPr id="4" name="Picture 3" descr="el-salvad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81400"/>
            <a:ext cx="4191000" cy="307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Biggest Issues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w Cen MT"/>
                <a:cs typeface="Tw Cen MT"/>
              </a:rPr>
              <a:t>Economy</a:t>
            </a:r>
          </a:p>
          <a:p>
            <a:pPr>
              <a:buNone/>
            </a:pPr>
            <a:endParaRPr lang="en-US" sz="4000" dirty="0" smtClean="0">
              <a:latin typeface="Tw Cen MT"/>
              <a:cs typeface="Tw Cen MT"/>
            </a:endParaRPr>
          </a:p>
          <a:p>
            <a:r>
              <a:rPr lang="en-US" sz="4000" dirty="0" smtClean="0">
                <a:latin typeface="Tw Cen MT"/>
                <a:cs typeface="Tw Cen MT"/>
              </a:rPr>
              <a:t>Crime Rates</a:t>
            </a:r>
            <a:endParaRPr lang="es-MX" sz="4000" dirty="0">
              <a:latin typeface="Tw Cen MT"/>
              <a:cs typeface="Tw Cen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80" y="533400"/>
            <a:ext cx="4375120" cy="3048000"/>
          </a:xfrm>
          <a:prstGeom prst="rect">
            <a:avLst/>
          </a:prstGeom>
        </p:spPr>
      </p:pic>
      <p:pic>
        <p:nvPicPr>
          <p:cNvPr id="5" name="Content Placeholder 5" descr="ms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3657600"/>
            <a:ext cx="448056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Economy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Crime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pic>
        <p:nvPicPr>
          <p:cNvPr id="4" name="Content Placeholder 3" descr="screens_string11.jpg"/>
          <p:cNvPicPr>
            <a:picLocks noGrp="1"/>
          </p:cNvPicPr>
          <p:nvPr>
            <p:ph idx="1"/>
          </p:nvPr>
        </p:nvPicPr>
        <p:blipFill>
          <a:blip r:embed="rId3"/>
          <a:srcRect l="-4059" r="-4059"/>
          <a:stretch>
            <a:fillRect/>
          </a:stretch>
        </p:blipFill>
        <p:spPr>
          <a:xfrm>
            <a:off x="762000" y="1219200"/>
            <a:ext cx="76200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</a:t>
            </a:r>
            <a:r>
              <a:rPr lang="en-US" sz="2400" dirty="0" smtClean="0">
                <a:latin typeface="Tw Cen MT"/>
                <a:cs typeface="Tw Cen MT"/>
              </a:rPr>
              <a:t>e are </a:t>
            </a:r>
            <a:r>
              <a:rPr lang="en-US" sz="2400" b="1" dirty="0" smtClean="0">
                <a:solidFill>
                  <a:schemeClr val="accent1"/>
                </a:solidFill>
                <a:latin typeface="Tw Cen MT"/>
                <a:cs typeface="Tw Cen MT"/>
              </a:rPr>
              <a:t>14</a:t>
            </a:r>
            <a:r>
              <a:rPr lang="en-US" sz="2400" dirty="0" smtClean="0">
                <a:latin typeface="Tw Cen MT"/>
                <a:cs typeface="Tw Cen MT"/>
              </a:rPr>
              <a:t> murders </a:t>
            </a:r>
            <a:r>
              <a:rPr lang="en-US" sz="2400" dirty="0" smtClean="0">
                <a:solidFill>
                  <a:schemeClr val="accent1"/>
                </a:solidFill>
                <a:latin typeface="Tw Cen MT"/>
                <a:cs typeface="Tw Cen MT"/>
              </a:rPr>
              <a:t>per day </a:t>
            </a:r>
            <a:r>
              <a:rPr lang="en-US" sz="2400" dirty="0" smtClean="0">
                <a:latin typeface="Tw Cen MT"/>
                <a:cs typeface="Tw Cen MT"/>
              </a:rPr>
              <a:t>on average in El Salvador.</a:t>
            </a:r>
            <a:endParaRPr lang="es-MX" sz="2400" dirty="0"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How Crime affects Development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105400" cy="441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w Cen MT"/>
                <a:cs typeface="Tw Cen MT"/>
              </a:rPr>
              <a:t>Waste of human &amp; social capital</a:t>
            </a:r>
          </a:p>
          <a:p>
            <a:endParaRPr lang="en-US" sz="2800" dirty="0" smtClean="0">
              <a:latin typeface="Tw Cen MT"/>
              <a:cs typeface="Tw Cen MT"/>
            </a:endParaRPr>
          </a:p>
          <a:p>
            <a:r>
              <a:rPr lang="en-US" sz="2800" dirty="0" smtClean="0">
                <a:latin typeface="Tw Cen MT"/>
                <a:cs typeface="Tw Cen MT"/>
              </a:rPr>
              <a:t>Economic effects</a:t>
            </a:r>
          </a:p>
          <a:p>
            <a:endParaRPr lang="en-US" sz="2800" dirty="0" smtClean="0">
              <a:latin typeface="Tw Cen MT"/>
              <a:cs typeface="Tw Cen MT"/>
            </a:endParaRPr>
          </a:p>
          <a:p>
            <a:r>
              <a:rPr lang="en-US" sz="2800" dirty="0" smtClean="0">
                <a:latin typeface="Tw Cen MT"/>
                <a:cs typeface="Tw Cen MT"/>
              </a:rPr>
              <a:t>Government distrust</a:t>
            </a:r>
            <a:endParaRPr lang="es-MX" sz="2800" dirty="0">
              <a:latin typeface="Tw Cen MT"/>
              <a:cs typeface="Tw Cen MT"/>
            </a:endParaRPr>
          </a:p>
        </p:txBody>
      </p:sp>
      <p:pic>
        <p:nvPicPr>
          <p:cNvPr id="4" name="Content Placeholder 6" descr="main_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43434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“Nuestra Comunidad”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5720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w Cen MT"/>
                <a:cs typeface="Tw Cen MT"/>
              </a:rPr>
              <a:t>We would like to build a community center that will offer programs for both youth and adults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>
                <a:latin typeface="Tw Cen MT"/>
                <a:cs typeface="Tw Cen MT"/>
              </a:rPr>
              <a:t>Community-based effort to combat violence and provide an alternative to gang life</a:t>
            </a:r>
            <a:endParaRPr lang="es-MX" sz="2800" dirty="0">
              <a:latin typeface="Tw Cen MT"/>
              <a:cs typeface="Tw Cen M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95749"/>
            <a:ext cx="4800599" cy="318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/>
                <a:cs typeface="Tw Cen MT"/>
              </a:rPr>
              <a:t>Our Mission</a:t>
            </a:r>
            <a:endParaRPr lang="es-MX" b="1" dirty="0">
              <a:solidFill>
                <a:schemeClr val="accent1"/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/>
                <a:cs typeface="Tw Cen MT"/>
              </a:rPr>
              <a:t>To promote social cohesion</a:t>
            </a:r>
          </a:p>
          <a:p>
            <a:r>
              <a:rPr lang="en-US" dirty="0" smtClean="0">
                <a:latin typeface="Tw Cen MT"/>
                <a:cs typeface="Tw Cen MT"/>
              </a:rPr>
              <a:t>Reduce the risk factors of juvenile violence</a:t>
            </a:r>
          </a:p>
          <a:p>
            <a:r>
              <a:rPr lang="en-US" dirty="0" smtClean="0">
                <a:latin typeface="Tw Cen MT"/>
                <a:cs typeface="Tw Cen MT"/>
              </a:rPr>
              <a:t>Offer a safe space where youth and adults can feel at home</a:t>
            </a:r>
          </a:p>
          <a:p>
            <a:r>
              <a:rPr lang="en-US" dirty="0" smtClean="0">
                <a:latin typeface="Tw Cen MT"/>
                <a:cs typeface="Tw Cen MT"/>
              </a:rPr>
              <a:t>Increase opportunities</a:t>
            </a:r>
          </a:p>
        </p:txBody>
      </p:sp>
      <p:pic>
        <p:nvPicPr>
          <p:cNvPr id="5" name="Picture 4" descr="p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10000"/>
            <a:ext cx="4120896" cy="2749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1147</TotalTime>
  <Words>524</Words>
  <Application>Microsoft Office PowerPoint</Application>
  <PresentationFormat>On-screen Show (4:3)</PresentationFormat>
  <Paragraphs>139</Paragraphs>
  <Slides>22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Nuestra Comunidad</vt:lpstr>
      <vt:lpstr>What is Development?</vt:lpstr>
      <vt:lpstr>Basic Information About El Salvador</vt:lpstr>
      <vt:lpstr>Biggest Issues</vt:lpstr>
      <vt:lpstr>Economy</vt:lpstr>
      <vt:lpstr>Crime</vt:lpstr>
      <vt:lpstr>How Crime affects Development</vt:lpstr>
      <vt:lpstr>“Nuestra Comunidad”</vt:lpstr>
      <vt:lpstr>Our Mission</vt:lpstr>
      <vt:lpstr>Potential Partners</vt:lpstr>
      <vt:lpstr>Programming- Youth</vt:lpstr>
      <vt:lpstr>Programming- Adults</vt:lpstr>
      <vt:lpstr>Volunteers/Staffing</vt:lpstr>
      <vt:lpstr>Location</vt:lpstr>
      <vt:lpstr>Budget</vt:lpstr>
      <vt:lpstr>Timeline for Future</vt:lpstr>
      <vt:lpstr>Phase 1- Research</vt:lpstr>
      <vt:lpstr>Phase 2- Preparation</vt:lpstr>
      <vt:lpstr>Phase 3- Implementation</vt:lpstr>
      <vt:lpstr>Phase 4- Revision &amp; Expansion</vt:lpstr>
      <vt:lpstr>Conclusion</vt:lpstr>
      <vt:lpstr>Questions?</vt:lpstr>
    </vt:vector>
  </TitlesOfParts>
  <Company> 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Nuestra Comunidad</dc:title>
  <dc:creator>Emily Gordon</dc:creator>
  <cp:lastModifiedBy>Marcela Zablah</cp:lastModifiedBy>
  <cp:revision>34</cp:revision>
  <dcterms:created xsi:type="dcterms:W3CDTF">2011-05-06T22:15:16Z</dcterms:created>
  <dcterms:modified xsi:type="dcterms:W3CDTF">2011-05-07T15:23:57Z</dcterms:modified>
</cp:coreProperties>
</file>