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63" r:id="rId11"/>
    <p:sldId id="265" r:id="rId12"/>
    <p:sldId id="267" r:id="rId13"/>
    <p:sldId id="266" r:id="rId14"/>
    <p:sldId id="274" r:id="rId15"/>
    <p:sldId id="269" r:id="rId16"/>
    <p:sldId id="286" r:id="rId17"/>
    <p:sldId id="280" r:id="rId18"/>
    <p:sldId id="285" r:id="rId19"/>
    <p:sldId id="268" r:id="rId20"/>
    <p:sldId id="281" r:id="rId21"/>
    <p:sldId id="283" r:id="rId22"/>
    <p:sldId id="282" r:id="rId23"/>
    <p:sldId id="284" r:id="rId24"/>
    <p:sldId id="270" r:id="rId25"/>
    <p:sldId id="278" r:id="rId26"/>
    <p:sldId id="279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 autoAdjust="0"/>
    <p:restoredTop sz="94658" autoAdjust="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541080202344949"/>
          <c:y val="0.178943477135781"/>
          <c:w val="0.732551023095357"/>
          <c:h val="0.79660430446194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El Salvador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3.1</c:v>
                </c:pt>
                <c:pt idx="1">
                  <c:v>4.2</c:v>
                </c:pt>
                <c:pt idx="2">
                  <c:v>4.6</c:v>
                </c:pt>
                <c:pt idx="3">
                  <c:v>2.4</c:v>
                </c:pt>
                <c:pt idx="4">
                  <c:v>-3.5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Guatemala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3.3</c:v>
                </c:pt>
                <c:pt idx="1">
                  <c:v>5.4</c:v>
                </c:pt>
                <c:pt idx="2">
                  <c:v>6.3</c:v>
                </c:pt>
                <c:pt idx="3">
                  <c:v>3.3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Honduras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6.1</c:v>
                </c:pt>
                <c:pt idx="1">
                  <c:v>6.6</c:v>
                </c:pt>
                <c:pt idx="2">
                  <c:v>6.3</c:v>
                </c:pt>
                <c:pt idx="3">
                  <c:v>4.0</c:v>
                </c:pt>
                <c:pt idx="4">
                  <c:v>-1.9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5.6</c:v>
                </c:pt>
                <c:pt idx="1">
                  <c:v>4.6</c:v>
                </c:pt>
                <c:pt idx="2">
                  <c:v>4.6</c:v>
                </c:pt>
                <c:pt idx="3">
                  <c:v>3.7</c:v>
                </c:pt>
                <c:pt idx="4">
                  <c:v>-1.5</c:v>
                </c:pt>
              </c:numCache>
            </c:numRef>
          </c:val>
        </c:ser>
        <c:marker val="1"/>
        <c:axId val="67806856"/>
        <c:axId val="505779960"/>
      </c:lineChart>
      <c:catAx>
        <c:axId val="67806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MX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505779960"/>
        <c:crosses val="autoZero"/>
        <c:auto val="1"/>
        <c:lblAlgn val="ctr"/>
        <c:lblOffset val="100"/>
      </c:catAx>
      <c:valAx>
        <c:axId val="505779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MX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67806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664264581768"/>
          <c:y val="0.356484770799007"/>
          <c:w val="0.172557988555319"/>
          <c:h val="0.287030458402002"/>
        </c:manualLayout>
      </c:layout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lang="es-MX" sz="1800">
              <a:solidFill>
                <a:schemeClr val="accent1">
                  <a:lumMod val="60000"/>
                  <a:lumOff val="40000"/>
                </a:schemeClr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US" sz="2800"/>
            </a:pPr>
            <a:r>
              <a:rPr sz="2800" dirty="0"/>
              <a:t>Gross Domestic Savings (% of GDP)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524875661728725"/>
          <c:y val="0.161507936507937"/>
          <c:w val="0.88180611895684"/>
          <c:h val="0.71361111111111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Gross Domestic Savings (% of GDP)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dPt>
            <c:idx val="1"/>
            <c:spPr>
              <a:solidFill>
                <a:srgbClr val="FF0000"/>
              </a:solidFill>
              <a:ln>
                <a:gradFill flip="none" rotWithShape="1">
                  <a:gsLst>
                    <a:gs pos="0">
                      <a:srgbClr val="660075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c:spPr>
          </c:dPt>
          <c:cat>
            <c:strRef>
              <c:f>Sheet1!$A$2:$A$5</c:f>
              <c:strCache>
                <c:ptCount val="4"/>
                <c:pt idx="0">
                  <c:v>El Salvador</c:v>
                </c:pt>
                <c:pt idx="1">
                  <c:v>Chile</c:v>
                </c:pt>
                <c:pt idx="2">
                  <c:v>Guatemala</c:v>
                </c:pt>
                <c:pt idx="3">
                  <c:v>Honduras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-1.27</c:v>
                </c:pt>
                <c:pt idx="1">
                  <c:v>9.9</c:v>
                </c:pt>
                <c:pt idx="2">
                  <c:v>5.5</c:v>
                </c:pt>
                <c:pt idx="3">
                  <c:v>4.5</c:v>
                </c:pt>
              </c:numCache>
            </c:numRef>
          </c:val>
        </c:ser>
        <c:axId val="540883544"/>
        <c:axId val="507080616"/>
      </c:barChart>
      <c:catAx>
        <c:axId val="540883544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507080616"/>
        <c:crosses val="autoZero"/>
        <c:auto val="1"/>
        <c:lblAlgn val="ctr"/>
        <c:lblOffset val="100"/>
      </c:catAx>
      <c:valAx>
        <c:axId val="5070806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540883544"/>
        <c:crosses val="autoZero"/>
        <c:crossBetween val="between"/>
      </c:valAx>
    </c:plotArea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US" sz="2800">
                <a:latin typeface="Times New Roman" pitchFamily="18" charset="0"/>
                <a:cs typeface="Times New Roman" pitchFamily="18" charset="0"/>
              </a:defRPr>
            </a:pPr>
            <a:r>
              <a:rPr lang="es-MX" sz="2800">
                <a:latin typeface="Times New Roman" pitchFamily="18" charset="0"/>
                <a:cs typeface="Times New Roman" pitchFamily="18" charset="0"/>
              </a:rPr>
              <a:t>Corruption Perception Index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Sheet1!$A$2:$A$5</c:f>
              <c:strCache>
                <c:ptCount val="4"/>
                <c:pt idx="0">
                  <c:v>Chile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</c:v>
                </c:pt>
                <c:pt idx="1">
                  <c:v>3.4</c:v>
                </c:pt>
                <c:pt idx="2">
                  <c:v>3.4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Chile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7.2</c:v>
                </c:pt>
                <c:pt idx="1">
                  <c:v>3.6</c:v>
                </c:pt>
                <c:pt idx="2">
                  <c:v>3.2</c:v>
                </c:pt>
                <c:pt idx="3">
                  <c:v>2.4</c:v>
                </c:pt>
              </c:numCache>
            </c:numRef>
          </c:val>
        </c:ser>
        <c:axId val="505851176"/>
        <c:axId val="505836536"/>
      </c:barChart>
      <c:catAx>
        <c:axId val="5058511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2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05836536"/>
        <c:crosses val="autoZero"/>
        <c:auto val="1"/>
        <c:lblAlgn val="ctr"/>
        <c:lblOffset val="100"/>
      </c:catAx>
      <c:valAx>
        <c:axId val="505836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05851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2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US">
                <a:solidFill>
                  <a:schemeClr val="tx1"/>
                </a:solidFill>
              </a:defRPr>
            </a:pPr>
            <a:r>
              <a:rPr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Don't</a:t>
            </a:r>
            <a:r>
              <a:rPr sz="3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You Report Crimes?- Poll- </a:t>
            </a:r>
            <a:r>
              <a:rPr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Population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Population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2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Useless</c:v>
                </c:pt>
                <c:pt idx="1">
                  <c:v>Fear of Vengeance</c:v>
                </c:pt>
                <c:pt idx="2">
                  <c:v>No Evidence</c:v>
                </c:pt>
                <c:pt idx="3">
                  <c:v>Wasn't serious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41.8</c:v>
                </c:pt>
                <c:pt idx="1">
                  <c:v>24.4</c:v>
                </c:pt>
                <c:pt idx="2">
                  <c:v>9.9</c:v>
                </c:pt>
                <c:pt idx="3">
                  <c:v>16.4</c:v>
                </c:pt>
                <c:pt idx="4">
                  <c:v>7.5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7359278722779"/>
          <c:y val="0.271064536226177"/>
          <c:w val="0.303747533365794"/>
          <c:h val="0.428757618949902"/>
        </c:manualLayout>
      </c:layout>
      <c:txPr>
        <a:bodyPr/>
        <a:lstStyle/>
        <a:p>
          <a:pPr>
            <a:def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0.20067</cdr:x>
      <cdr:y>0.03467</cdr:y>
    </cdr:from>
    <cdr:to>
      <cdr:x>0.7709</cdr:x>
      <cdr:y>0.14933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1329" y="190214"/>
          <a:ext cx="5118712" cy="62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MX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Real GDP Growth, U.S. Dollars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EF852-D902-1344-BBA9-610639071E30}" type="datetimeFigureOut">
              <a:rPr lang="en-US" smtClean="0"/>
              <a:t>4/11/11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FCAB1-1713-714D-BFF1-427BE8C2B2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FCAB1-1713-714D-BFF1-427BE8C2B23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3AB15BB-74A4-0F44-9ED5-8473CF721EC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DCDF4E-7AE6-0A43-B3E0-0502FF4C6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d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ly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981" y="526200"/>
            <a:ext cx="844532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El Salvador: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Background Report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47" y="4843182"/>
            <a:ext cx="4971245" cy="1752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Emily Gordon</a:t>
            </a:r>
          </a:p>
          <a:p>
            <a:pPr algn="l"/>
            <a:r>
              <a:rPr lang="en-US" sz="2800" b="1" dirty="0" smtClean="0"/>
              <a:t>Marcela </a:t>
            </a:r>
            <a:r>
              <a:rPr lang="en-US" sz="2800" b="1" dirty="0" err="1" smtClean="0"/>
              <a:t>Zablah</a:t>
            </a:r>
            <a:endParaRPr lang="en-US" sz="2800" b="1" dirty="0" smtClean="0"/>
          </a:p>
          <a:p>
            <a:pPr algn="l"/>
            <a:r>
              <a:rPr lang="en-US" sz="2800" b="1" dirty="0" err="1" smtClean="0"/>
              <a:t>Hallie</a:t>
            </a:r>
            <a:r>
              <a:rPr lang="en-US" sz="2800" b="1" dirty="0" smtClean="0"/>
              <a:t> Knight Hughes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34107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Most Significant Problem Areas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167481"/>
            <a:ext cx="7583487" cy="1044388"/>
          </a:xfrm>
        </p:spPr>
        <p:txBody>
          <a:bodyPr/>
          <a:lstStyle/>
          <a:p>
            <a:r>
              <a:rPr lang="en-US" sz="6000" b="1" dirty="0" smtClean="0"/>
              <a:t>Economy</a:t>
            </a:r>
            <a:endParaRPr lang="en-US" sz="60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67426" y="1017431"/>
          <a:ext cx="8976574" cy="548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29" y="0"/>
            <a:ext cx="7583487" cy="1044388"/>
          </a:xfrm>
        </p:spPr>
        <p:txBody>
          <a:bodyPr/>
          <a:lstStyle/>
          <a:p>
            <a:r>
              <a:rPr lang="en-US" sz="4800" b="1" dirty="0" smtClean="0"/>
              <a:t>The One-Gap</a:t>
            </a:r>
            <a:endParaRPr lang="en-US" sz="48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63129" y="1078549"/>
          <a:ext cx="8713446" cy="577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04" y="-141194"/>
            <a:ext cx="7583487" cy="104438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Dependency on the U.S.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04" y="903194"/>
            <a:ext cx="8107843" cy="564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0"/>
            <a:ext cx="7583487" cy="1044388"/>
          </a:xfrm>
        </p:spPr>
        <p:txBody>
          <a:bodyPr/>
          <a:lstStyle/>
          <a:p>
            <a:r>
              <a:rPr lang="en-US" sz="4800" b="1" dirty="0" smtClean="0"/>
              <a:t>Inequality</a:t>
            </a:r>
            <a:endParaRPr lang="en-US" sz="4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77" y="1044388"/>
            <a:ext cx="4717692" cy="352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817" y="2939870"/>
            <a:ext cx="4568377" cy="37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0"/>
            <a:ext cx="7583487" cy="104438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Government Corruption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1821" y="1044388"/>
          <a:ext cx="8912179" cy="565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-salvador-gueri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9101" y="399245"/>
          <a:ext cx="8568356" cy="607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92" y="211902"/>
            <a:ext cx="7583487" cy="1044388"/>
          </a:xfrm>
        </p:spPr>
        <p:txBody>
          <a:bodyPr/>
          <a:lstStyle/>
          <a:p>
            <a:r>
              <a:rPr lang="en-US" sz="6000" b="1" dirty="0" smtClean="0"/>
              <a:t>Natural Disasters</a:t>
            </a:r>
            <a:endParaRPr lang="en-US" sz="6000" b="1" dirty="0"/>
          </a:p>
        </p:txBody>
      </p:sp>
      <p:pic>
        <p:nvPicPr>
          <p:cNvPr id="4" name="Content Placeholder 3" descr="mara4.jpg"/>
          <p:cNvPicPr>
            <a:picLocks noGrp="1"/>
          </p:cNvPicPr>
          <p:nvPr>
            <p:ph idx="1"/>
          </p:nvPr>
        </p:nvPicPr>
        <p:blipFill>
          <a:blip r:embed="rId2"/>
          <a:srcRect l="-17463" r="-17463"/>
          <a:stretch>
            <a:fillRect/>
          </a:stretch>
        </p:blipFill>
        <p:spPr>
          <a:xfrm>
            <a:off x="-425002" y="1068946"/>
            <a:ext cx="10238704" cy="562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lly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08" y="193183"/>
            <a:ext cx="7583487" cy="1044388"/>
          </a:xfrm>
        </p:spPr>
        <p:txBody>
          <a:bodyPr/>
          <a:lstStyle/>
          <a:p>
            <a:r>
              <a:rPr lang="en-US" sz="5400" b="1" dirty="0" smtClean="0"/>
              <a:t>Presentation Outline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70" y="1425387"/>
            <a:ext cx="8197112" cy="502692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Basic Information</a:t>
            </a:r>
          </a:p>
          <a:p>
            <a:r>
              <a:rPr lang="en-US" sz="3000" dirty="0" smtClean="0"/>
              <a:t>Definition of Development</a:t>
            </a:r>
          </a:p>
          <a:p>
            <a:r>
              <a:rPr lang="en-US" sz="3000" dirty="0" smtClean="0"/>
              <a:t>Health</a:t>
            </a:r>
          </a:p>
          <a:p>
            <a:r>
              <a:rPr lang="en-US" sz="3000" dirty="0" smtClean="0"/>
              <a:t>Education</a:t>
            </a:r>
          </a:p>
          <a:p>
            <a:r>
              <a:rPr lang="en-US" sz="3000" dirty="0" smtClean="0"/>
              <a:t>Economy</a:t>
            </a:r>
          </a:p>
          <a:p>
            <a:r>
              <a:rPr lang="en-US" dirty="0" smtClean="0"/>
              <a:t>Government Corruption</a:t>
            </a:r>
            <a:endParaRPr lang="en-US" sz="3000" dirty="0" smtClean="0"/>
          </a:p>
          <a:p>
            <a:r>
              <a:rPr lang="en-US" sz="3000" dirty="0" smtClean="0"/>
              <a:t>Natural Disasters</a:t>
            </a:r>
          </a:p>
          <a:p>
            <a:r>
              <a:rPr lang="en-US" sz="3000" dirty="0" smtClean="0"/>
              <a:t>Crime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3895" y="5151616"/>
            <a:ext cx="5002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Earthquakes: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January 13: 944 deaths</a:t>
            </a:r>
          </a:p>
          <a:p>
            <a:r>
              <a:rPr lang="en-US" sz="2400" b="1" dirty="0" smtClean="0"/>
              <a:t>February</a:t>
            </a:r>
            <a:r>
              <a:rPr lang="en-US" sz="2400" b="1" dirty="0" smtClean="0"/>
              <a:t> 13: </a:t>
            </a:r>
            <a:r>
              <a:rPr lang="en-US" sz="2400" b="1" dirty="0" smtClean="0"/>
              <a:t>315 deaths</a:t>
            </a:r>
            <a:endParaRPr lang="en-US" sz="2400" b="1" dirty="0"/>
          </a:p>
        </p:txBody>
      </p:sp>
      <p:pic>
        <p:nvPicPr>
          <p:cNvPr id="6" name="Picture 5" descr="sally200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99566" y="0"/>
            <a:ext cx="6644434" cy="478322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75920" r="-75920"/>
              <a:stretch>
                <a:fillRect/>
              </a:stretch>
            </p:blipFill>
          </mc:Choice>
          <mc:Fallback>
            <p:blipFill>
              <a:blip r:embed="rId4"/>
              <a:srcRect l="-75920" r="-75920"/>
              <a:stretch>
                <a:fillRect/>
              </a:stretch>
            </p:blipFill>
          </mc:Fallback>
        </mc:AlternateContent>
        <p:spPr bwMode="auto">
          <a:xfrm>
            <a:off x="-2205318" y="739509"/>
            <a:ext cx="7274859" cy="61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a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75786" y="0"/>
            <a:ext cx="4868214" cy="6658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513" y="5370490"/>
            <a:ext cx="4709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Hurricane Mitch:</a:t>
            </a:r>
          </a:p>
          <a:p>
            <a:r>
              <a:rPr lang="en-US" sz="2800" b="1" dirty="0" smtClean="0"/>
              <a:t>239 deaths, 135 missing </a:t>
            </a:r>
            <a:endParaRPr lang="en-US" sz="2800" b="1" dirty="0"/>
          </a:p>
        </p:txBody>
      </p:sp>
      <p:pic>
        <p:nvPicPr>
          <p:cNvPr id="9" name="Content Placeholder 8" descr="_39697281_hon_mitch_a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90810"/>
            <a:ext cx="4623515" cy="3461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a_img_18bullet_p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2514"/>
            <a:ext cx="9144000" cy="6870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854" y="5164427"/>
            <a:ext cx="83841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Expenses:</a:t>
            </a:r>
          </a:p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Hurricane Mitch = 388 million dollars </a:t>
            </a:r>
          </a:p>
          <a:p>
            <a:pPr algn="ctr"/>
            <a:r>
              <a:rPr lang="en-US" sz="2200" b="1" dirty="0" smtClean="0"/>
              <a:t>January earthquake = 1255 million dollars</a:t>
            </a:r>
          </a:p>
          <a:p>
            <a:pPr algn="ctr"/>
            <a:r>
              <a:rPr lang="en-US" sz="2200" b="1" dirty="0"/>
              <a:t>F</a:t>
            </a:r>
            <a:r>
              <a:rPr lang="en-US" sz="2200" b="1" dirty="0" smtClean="0"/>
              <a:t>ebruary earthquake = 348.5 million dollars</a:t>
            </a:r>
            <a:endParaRPr 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907" y="241478"/>
            <a:ext cx="6563932" cy="492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_string11.jpg"/>
          <p:cNvPicPr>
            <a:picLocks noGrp="1"/>
          </p:cNvPicPr>
          <p:nvPr>
            <p:ph idx="1"/>
          </p:nvPr>
        </p:nvPicPr>
        <p:blipFill>
          <a:blip r:embed="rId2"/>
          <a:srcRect l="-4059" r="-40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08" y="373487"/>
            <a:ext cx="2800863" cy="104438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Crime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468969" y="579549"/>
            <a:ext cx="4675031" cy="5834131"/>
          </a:xfrm>
          <a:prstGeom prst="rect">
            <a:avLst/>
          </a:prstGeom>
        </p:spPr>
      </p:pic>
      <p:pic>
        <p:nvPicPr>
          <p:cNvPr id="7" name="Content Placeholder 6" descr="main_l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206062"/>
            <a:ext cx="4839237" cy="6452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s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27" y="257577"/>
            <a:ext cx="8863273" cy="6330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Conclusion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Salvador is a country with a lot of development potential</a:t>
            </a:r>
          </a:p>
          <a:p>
            <a:endParaRPr lang="en-US" dirty="0" smtClean="0"/>
          </a:p>
          <a:p>
            <a:r>
              <a:rPr lang="en-US" dirty="0" smtClean="0"/>
              <a:t>It is being held back by its economic dependency, destructive natural disasters, government corruption, and high crime 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Q and A</a:t>
            </a:r>
            <a:endParaRPr lang="en-US" sz="6000" b="1" dirty="0"/>
          </a:p>
        </p:txBody>
      </p:sp>
      <p:pic>
        <p:nvPicPr>
          <p:cNvPr id="4" name="Content Placeholder 3" descr="sally1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55314"/>
            <a:ext cx="8493617" cy="54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Basic Information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827" y="1880314"/>
            <a:ext cx="3065173" cy="3284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Population: 6,071,774</a:t>
            </a:r>
          </a:p>
          <a:p>
            <a:pPr>
              <a:buNone/>
            </a:pPr>
            <a:r>
              <a:rPr lang="en-US" sz="2000" b="1" dirty="0" smtClean="0"/>
              <a:t>Total Area: 21,041 Sq Km</a:t>
            </a:r>
          </a:p>
          <a:p>
            <a:pPr>
              <a:buNone/>
            </a:pPr>
            <a:r>
              <a:rPr lang="en-US" sz="2000" b="1" dirty="0" smtClean="0"/>
              <a:t>Location: Bordered by the Pacific Ocean, Guatemala and Honduras</a:t>
            </a:r>
          </a:p>
          <a:p>
            <a:endParaRPr lang="en-US" dirty="0" smtClean="0"/>
          </a:p>
        </p:txBody>
      </p:sp>
      <p:pic>
        <p:nvPicPr>
          <p:cNvPr id="4" name="Picture 3" descr="el-salva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5" y="1622736"/>
            <a:ext cx="5889303" cy="4314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439" y="806160"/>
            <a:ext cx="7583487" cy="4208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“Development should be synonymous with quality of life”</a:t>
            </a:r>
            <a:endParaRPr lang="en-US" sz="4400" b="1" dirty="0"/>
          </a:p>
        </p:txBody>
      </p:sp>
      <p:pic>
        <p:nvPicPr>
          <p:cNvPr id="4" name="Picture 3" descr="elsally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12124" y="2910625"/>
            <a:ext cx="458487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80305"/>
            <a:ext cx="9053848" cy="3503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“A good quality of life means not</a:t>
            </a:r>
          </a:p>
          <a:p>
            <a:pPr algn="ctr">
              <a:buNone/>
            </a:pPr>
            <a:r>
              <a:rPr lang="en-US" sz="3600" b="1" dirty="0" smtClean="0"/>
              <a:t> only having your basic needs met,</a:t>
            </a:r>
          </a:p>
          <a:p>
            <a:pPr algn="ctr">
              <a:buNone/>
            </a:pPr>
            <a:r>
              <a:rPr lang="en-US" sz="3600" b="1" dirty="0" smtClean="0"/>
              <a:t> but being able to live free from</a:t>
            </a:r>
          </a:p>
          <a:p>
            <a:pPr algn="ctr">
              <a:buNone/>
            </a:pPr>
            <a:r>
              <a:rPr lang="en-US" sz="3600" b="1" dirty="0" smtClean="0"/>
              <a:t> disease, hunger and corruption”</a:t>
            </a:r>
            <a:endParaRPr lang="en-US" sz="3600" b="1" dirty="0"/>
          </a:p>
        </p:txBody>
      </p:sp>
      <p:pic>
        <p:nvPicPr>
          <p:cNvPr id="4" name="Picture 3" descr="elsally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31831" y="3113936"/>
            <a:ext cx="5370490" cy="357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lth.jpg"/>
          <p:cNvPicPr>
            <a:picLocks/>
          </p:cNvPicPr>
          <p:nvPr/>
        </p:nvPicPr>
        <p:blipFill>
          <a:blip r:embed="rId2"/>
          <a:srcRect l="-19233" r="-19233"/>
          <a:stretch>
            <a:fillRect/>
          </a:stretch>
        </p:blipFill>
        <p:spPr>
          <a:xfrm>
            <a:off x="-283335" y="614097"/>
            <a:ext cx="9427336" cy="5816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5757"/>
            <a:ext cx="2846232" cy="104438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Health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67425"/>
            <a:ext cx="8615965" cy="15583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An unhealthy population will be unable to work, attend school, or be productive.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large_109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71" y="850006"/>
            <a:ext cx="8120883" cy="5684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Education</a:t>
            </a:r>
            <a:endParaRPr lang="en-US" sz="6000" b="1" dirty="0"/>
          </a:p>
        </p:txBody>
      </p:sp>
      <p:pic>
        <p:nvPicPr>
          <p:cNvPr id="4" name="Content Placeholder 3" descr="TopBanner_Santa_Luisa1.jpg"/>
          <p:cNvPicPr>
            <a:picLocks noGrp="1"/>
          </p:cNvPicPr>
          <p:nvPr>
            <p:ph idx="1"/>
          </p:nvPr>
        </p:nvPicPr>
        <p:blipFill>
          <a:blip r:embed="rId2"/>
          <a:srcRect t="-18607" b="-18607"/>
          <a:stretch>
            <a:fillRect/>
          </a:stretch>
        </p:blipFill>
        <p:spPr>
          <a:xfrm>
            <a:off x="193183" y="728740"/>
            <a:ext cx="8696140" cy="4645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183" y="4932608"/>
            <a:ext cx="7328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Education is the key to opportunities, innovation and all around improvement of the quality of life.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renclass.jpg"/>
          <p:cNvPicPr>
            <a:picLocks noGrp="1"/>
          </p:cNvPicPr>
          <p:nvPr>
            <p:ph idx="1"/>
          </p:nvPr>
        </p:nvPicPr>
        <p:blipFill>
          <a:blip r:embed="rId2"/>
          <a:srcRect l="-17574" r="-17574"/>
          <a:stretch>
            <a:fillRect/>
          </a:stretch>
        </p:blipFill>
        <p:spPr>
          <a:xfrm>
            <a:off x="-978794" y="309093"/>
            <a:ext cx="11114467" cy="622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rgbClr val="1B3861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3086</TotalTime>
  <Words>258</Words>
  <Application>Microsoft Macintosh PowerPoint</Application>
  <PresentationFormat>On-screen Show (4:3)</PresentationFormat>
  <Paragraphs>55</Paragraphs>
  <Slides>28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El Salvador: Background Report</vt:lpstr>
      <vt:lpstr>Presentation Outline</vt:lpstr>
      <vt:lpstr>Basic Information</vt:lpstr>
      <vt:lpstr>Slide 4</vt:lpstr>
      <vt:lpstr>Slide 5</vt:lpstr>
      <vt:lpstr>Health</vt:lpstr>
      <vt:lpstr>Slide 7</vt:lpstr>
      <vt:lpstr>Education</vt:lpstr>
      <vt:lpstr>Slide 9</vt:lpstr>
      <vt:lpstr>Most Significant Problem Areas</vt:lpstr>
      <vt:lpstr>Economy</vt:lpstr>
      <vt:lpstr>The One-Gap</vt:lpstr>
      <vt:lpstr>Dependency on the U.S. </vt:lpstr>
      <vt:lpstr>Inequality</vt:lpstr>
      <vt:lpstr>Government Corruption</vt:lpstr>
      <vt:lpstr>Slide 16</vt:lpstr>
      <vt:lpstr>Slide 17</vt:lpstr>
      <vt:lpstr>Natural Disasters</vt:lpstr>
      <vt:lpstr>Slide 19</vt:lpstr>
      <vt:lpstr>Slide 20</vt:lpstr>
      <vt:lpstr>Slide 21</vt:lpstr>
      <vt:lpstr>Slide 22</vt:lpstr>
      <vt:lpstr>Slide 23</vt:lpstr>
      <vt:lpstr>Crime</vt:lpstr>
      <vt:lpstr>Slide 25</vt:lpstr>
      <vt:lpstr>Slide 26</vt:lpstr>
      <vt:lpstr>Conclusion</vt:lpstr>
      <vt:lpstr>Q and A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Salvador</dc:title>
  <dc:creator>Hallie Knight Hughes</dc:creator>
  <cp:lastModifiedBy>Marcela Zablah</cp:lastModifiedBy>
  <cp:revision>54</cp:revision>
  <dcterms:created xsi:type="dcterms:W3CDTF">2011-04-12T04:16:08Z</dcterms:created>
  <dcterms:modified xsi:type="dcterms:W3CDTF">2011-04-14T04:54:50Z</dcterms:modified>
</cp:coreProperties>
</file>