
<file path=[Content_Types].xml><?xml version="1.0" encoding="utf-8"?>
<Types xmlns="http://schemas.openxmlformats.org/package/2006/content-types">
  <Default Extension="png" ContentType="image/png"/>
  <Default Extension="rels" ContentType="application/vnd.openxmlformats-package.relationships+xml"/>
  <Default Extension="xml" ContentType="application/xml"/>
  <Default Extension="jpg" ContentType="image/jpe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 autoCompressPictures="0">
  <p:sldMasterIdLst>
    <p:sldMasterId id="2147483840" r:id="rId1"/>
  </p:sldMasterIdLst>
  <p:notesMasterIdLst>
    <p:notesMasterId r:id="rId32"/>
  </p:notesMasterIdLst>
  <p:handoutMasterIdLst>
    <p:handoutMasterId r:id="rId33"/>
  </p:handoutMasterIdLst>
  <p:sldIdLst>
    <p:sldId id="256" r:id="rId2"/>
    <p:sldId id="267" r:id="rId3"/>
    <p:sldId id="270" r:id="rId4"/>
    <p:sldId id="268" r:id="rId5"/>
    <p:sldId id="311" r:id="rId6"/>
    <p:sldId id="271" r:id="rId7"/>
    <p:sldId id="272" r:id="rId8"/>
    <p:sldId id="286" r:id="rId9"/>
    <p:sldId id="274" r:id="rId10"/>
    <p:sldId id="273" r:id="rId11"/>
    <p:sldId id="296" r:id="rId12"/>
    <p:sldId id="297" r:id="rId13"/>
    <p:sldId id="300" r:id="rId14"/>
    <p:sldId id="298" r:id="rId15"/>
    <p:sldId id="277" r:id="rId16"/>
    <p:sldId id="275" r:id="rId17"/>
    <p:sldId id="276" r:id="rId18"/>
    <p:sldId id="290" r:id="rId19"/>
    <p:sldId id="288" r:id="rId20"/>
    <p:sldId id="289" r:id="rId21"/>
    <p:sldId id="287" r:id="rId22"/>
    <p:sldId id="291" r:id="rId23"/>
    <p:sldId id="301" r:id="rId24"/>
    <p:sldId id="307" r:id="rId25"/>
    <p:sldId id="292" r:id="rId26"/>
    <p:sldId id="308" r:id="rId27"/>
    <p:sldId id="285" r:id="rId28"/>
    <p:sldId id="284" r:id="rId29"/>
    <p:sldId id="304" r:id="rId30"/>
    <p:sldId id="310" r:id="rId31"/>
  </p:sldIdLst>
  <p:sldSz cx="9144000" cy="6858000" type="screen4x3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>
        <p15:guide id="1" orient="horz" pos="2160" userDrawn="1">
          <p15:clr>
            <a:srgbClr val="A4A3A4"/>
          </p15:clr>
        </p15:guide>
        <p15:guide id="2" pos="2880" userDrawn="1">
          <p15:clr>
            <a:srgbClr val="A4A3A4"/>
          </p15:clr>
        </p15:guide>
      </p15:sldGuideLst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DA37D80-6434-44D0-A028-1B22A696006F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  <a:tblStyle styleId="{18603FDC-E32A-4AB5-989C-0864C3EAD2B8}" styleName="Themed Style 2 - Accent 2">
    <a:tblBg>
      <a:fillRef idx="3">
        <a:schemeClr val="accent2"/>
      </a:fillRef>
      <a:effectRef idx="3">
        <a:schemeClr val="accent2"/>
      </a:effectRef>
    </a:tblBg>
    <a:wholeTbl>
      <a:tcTxStyle>
        <a:fontRef idx="minor">
          <a:scrgbClr r="0" g="0" b="0"/>
        </a:fontRef>
        <a:schemeClr val="lt1"/>
      </a:tcTxStyle>
      <a:tcStyle>
        <a:tcBdr>
          <a:left>
            <a:lnRef idx="1">
              <a:schemeClr val="accent2">
                <a:tint val="50000"/>
              </a:schemeClr>
            </a:lnRef>
          </a:left>
          <a:right>
            <a:lnRef idx="1">
              <a:schemeClr val="accent2">
                <a:tint val="50000"/>
              </a:schemeClr>
            </a:lnRef>
          </a:right>
          <a:top>
            <a:lnRef idx="1">
              <a:schemeClr val="accent2">
                <a:tint val="50000"/>
              </a:schemeClr>
            </a:lnRef>
          </a:top>
          <a:bottom>
            <a:lnRef idx="1">
              <a:schemeClr val="accent2">
                <a:tint val="50000"/>
              </a:schemeClr>
            </a:lnRef>
          </a:bottom>
          <a:insideH>
            <a:ln>
              <a:noFill/>
            </a:ln>
          </a:insideH>
          <a:insideV>
            <a:ln>
              <a:noFill/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lt1">
              <a:alpha val="20000"/>
            </a:schemeClr>
          </a:solidFill>
        </a:fill>
      </a:tcStyle>
    </a:band1H>
    <a:band1V>
      <a:tcStyle>
        <a:tcBdr/>
        <a:fill>
          <a:solidFill>
            <a:schemeClr val="lt1">
              <a:alpha val="20000"/>
            </a:schemeClr>
          </a:solidFill>
        </a:fill>
      </a:tcStyle>
    </a:band1V>
    <a:lastCol>
      <a:tcTxStyle b="on"/>
      <a:tcStyle>
        <a:tcBdr>
          <a:left>
            <a:lnRef idx="2">
              <a:schemeClr val="lt1"/>
            </a:lnRef>
          </a:left>
        </a:tcBdr>
      </a:tcStyle>
    </a:lastCol>
    <a:firstCol>
      <a:tcTxStyle b="on"/>
      <a:tcStyle>
        <a:tcBdr>
          <a:right>
            <a:lnRef idx="2">
              <a:schemeClr val="lt1"/>
            </a:lnRef>
          </a:right>
        </a:tcBdr>
      </a:tcStyle>
    </a:firstCol>
    <a:lastRow>
      <a:tcTxStyle b="on"/>
      <a:tcStyle>
        <a:tcBdr>
          <a:top>
            <a:lnRef idx="2">
              <a:schemeClr val="lt1"/>
            </a:lnRef>
          </a:top>
        </a:tcBdr>
        <a:fill>
          <a:noFill/>
        </a:fill>
      </a:tcStyle>
    </a:lastRow>
    <a:seCell>
      <a:tcStyle>
        <a:tcBdr>
          <a:left>
            <a:ln>
              <a:noFill/>
            </a:ln>
          </a:left>
          <a:top>
            <a:ln>
              <a:noFill/>
            </a:ln>
          </a:top>
        </a:tcBdr>
      </a:tcStyle>
    </a:seCell>
    <a:swCell>
      <a:tcStyle>
        <a:tcBdr>
          <a:right>
            <a:ln>
              <a:noFill/>
            </a:ln>
          </a:right>
          <a:top>
            <a:ln>
              <a:noFill/>
            </a:ln>
          </a:top>
        </a:tcBdr>
      </a:tcStyle>
    </a:swCell>
    <a:firstRow>
      <a:tcTxStyle b="on"/>
      <a:tcStyle>
        <a:tcBdr>
          <a:bottom>
            <a:lnRef idx="3">
              <a:schemeClr val="lt1"/>
            </a:lnRef>
          </a:bottom>
        </a:tcBdr>
        <a:fill>
          <a:noFill/>
        </a:fill>
      </a:tcStyle>
    </a:firstRow>
    <a:neCell>
      <a:tcStyle>
        <a:tcBdr>
          <a:bottom>
            <a:ln>
              <a:noFill/>
            </a:ln>
          </a:bottom>
        </a:tcBdr>
      </a:tcStyle>
    </a:neCell>
  </a:tblStyle>
  <a:tblStyle styleId="{5DA37D80-6434-44D0-A028-1B22A696006F}" styleName="Light Style 3 - Accent 2">
    <a:wholeTbl>
      <a:tcTxStyle>
        <a:fontRef idx="minor">
          <a:scrgbClr r="0" g="0" b="0"/>
        </a:fontRef>
        <a:schemeClr val="tx1"/>
      </a:tcTxStyle>
      <a:tcStyle>
        <a:tcBdr>
          <a:left>
            <a:ln w="12700" cmpd="sng">
              <a:solidFill>
                <a:schemeClr val="accent2"/>
              </a:solidFill>
            </a:ln>
          </a:left>
          <a:right>
            <a:ln w="12700" cmpd="sng">
              <a:solidFill>
                <a:schemeClr val="accent2"/>
              </a:solidFill>
            </a:ln>
          </a:right>
          <a:top>
            <a:ln w="12700" cmpd="sng">
              <a:solidFill>
                <a:schemeClr val="accent2"/>
              </a:solidFill>
            </a:ln>
          </a:top>
          <a:bottom>
            <a:ln w="12700" cmpd="sng">
              <a:solidFill>
                <a:schemeClr val="accent2"/>
              </a:solidFill>
            </a:ln>
          </a:bottom>
          <a:insideH>
            <a:ln w="12700" cmpd="sng">
              <a:solidFill>
                <a:schemeClr val="accent2"/>
              </a:solidFill>
            </a:ln>
          </a:insideH>
          <a:insideV>
            <a:ln w="12700" cmpd="sng">
              <a:solidFill>
                <a:schemeClr val="accent2"/>
              </a:solidFill>
            </a:ln>
          </a:insideV>
        </a:tcBdr>
        <a:fill>
          <a:noFill/>
        </a:fill>
      </a:tcStyle>
    </a:wholeTbl>
    <a:band1H>
      <a:tcStyle>
        <a:tcBdr/>
        <a:fill>
          <a:solidFill>
            <a:schemeClr val="accent2">
              <a:alpha val="20000"/>
            </a:schemeClr>
          </a:solidFill>
        </a:fill>
      </a:tcStyle>
    </a:band1H>
    <a:band1V>
      <a:tcStyle>
        <a:tcBdr/>
        <a:fill>
          <a:solidFill>
            <a:schemeClr val="accent2">
              <a:alpha val="20000"/>
            </a:schemeClr>
          </a:solidFill>
        </a:fill>
      </a:tcStyle>
    </a:band1V>
    <a:lastCol>
      <a:tcTxStyle b="on"/>
      <a:tcStyle>
        <a:tcBdr/>
      </a:tcStyle>
    </a:lastCol>
    <a:firstCol>
      <a:tcTxStyle b="on"/>
      <a:tcStyle>
        <a:tcBdr/>
      </a:tcStyle>
    </a:firstCol>
    <a:lastRow>
      <a:tcTxStyle b="on"/>
      <a:tcStyle>
        <a:tcBdr>
          <a:top>
            <a:ln w="50800" cmpd="dbl">
              <a:solidFill>
                <a:schemeClr val="accent2"/>
              </a:solidFill>
            </a:ln>
          </a:top>
        </a:tcBdr>
        <a:fill>
          <a:noFill/>
        </a:fill>
      </a:tcStyle>
    </a:lastRow>
    <a:firstRow>
      <a:tcTxStyle b="on"/>
      <a:tcStyle>
        <a:tcBdr>
          <a:bottom>
            <a:ln w="25400" cmpd="sng">
              <a:solidFill>
                <a:schemeClr val="accent2"/>
              </a:solidFill>
            </a:ln>
          </a:bottom>
        </a:tcBdr>
        <a:fill>
          <a:noFill/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 lastView="sldThumbnailView">
  <p:normalViewPr horzBarState="maximized">
    <p:restoredLeft sz="15969" autoAdjust="0"/>
    <p:restoredTop sz="94660"/>
  </p:normalViewPr>
  <p:slideViewPr>
    <p:cSldViewPr snapToGrid="0">
      <p:cViewPr varScale="1">
        <p:scale>
          <a:sx n="114" d="100"/>
          <a:sy n="114" d="100"/>
        </p:scale>
        <p:origin x="1422" y="102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notesViewPr>
    <p:cSldViewPr snapToGrid="0">
      <p:cViewPr varScale="1">
        <p:scale>
          <a:sx n="63" d="100"/>
          <a:sy n="63" d="100"/>
        </p:scale>
        <p:origin x="1986" y="108"/>
      </p:cViewPr>
      <p:guideLst/>
    </p:cSldViewPr>
  </p:notesViewPr>
  <p:gridSpacing cx="76200" cy="76200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slide" Target="slides/slide25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34" Type="http://schemas.openxmlformats.org/officeDocument/2006/relationships/presProps" Target="presProps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slide" Target="slides/slide24.xml"/><Relationship Id="rId33" Type="http://schemas.openxmlformats.org/officeDocument/2006/relationships/handoutMaster" Target="handoutMasters/handoutMaster1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slide" Target="slides/slide23.xml"/><Relationship Id="rId32" Type="http://schemas.openxmlformats.org/officeDocument/2006/relationships/notesMaster" Target="notesMasters/notesMaster1.xml"/><Relationship Id="rId37" Type="http://schemas.openxmlformats.org/officeDocument/2006/relationships/tableStyles" Target="tableStyles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slide" Target="slides/slide27.xml"/><Relationship Id="rId36" Type="http://schemas.openxmlformats.org/officeDocument/2006/relationships/theme" Target="theme/theme1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31" Type="http://schemas.openxmlformats.org/officeDocument/2006/relationships/slide" Target="slides/slide30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slide" Target="slides/slide26.xml"/><Relationship Id="rId30" Type="http://schemas.openxmlformats.org/officeDocument/2006/relationships/slide" Target="slides/slide29.xml"/><Relationship Id="rId35" Type="http://schemas.openxmlformats.org/officeDocument/2006/relationships/viewProps" Target="viewProp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DE71268B-8AC2-4239-8FAF-7C144C210720}" type="datetimeFigureOut">
              <a:rPr lang="en-US"/>
              <a:t>3/26/2025</a:t>
            </a:fld>
            <a:endParaRPr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402BA2C8-71FC-43D0-BD87-0547616971FA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729213634"/>
      </p:ext>
    </p:extLst>
  </p:cSld>
  <p:clrMap bg1="lt1" tx1="dk1" bg2="lt2" tx2="dk2" accent1="accent1" accent2="accent2" accent3="accent3" accent4="accent4" accent5="accent5" accent6="accent6" hlink="hlink" folHlink="folHlink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F5AD8362-6D63-40AC-BAA9-90C3AE6D5875}" type="datetimeFigureOut">
              <a:rPr lang="en-US"/>
              <a:t>3/26/2025</a:t>
            </a:fld>
            <a:endParaRPr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371600" y="1143000"/>
            <a:ext cx="41148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08610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/>
              <a:t>Click to edit Master text styles</a:t>
            </a:r>
          </a:p>
          <a:p>
            <a:pPr lvl="1"/>
            <a:r>
              <a:rPr/>
              <a:t>Second level</a:t>
            </a:r>
          </a:p>
          <a:p>
            <a:pPr lvl="2"/>
            <a:r>
              <a:rPr/>
              <a:t>Third level</a:t>
            </a:r>
          </a:p>
          <a:p>
            <a:pPr lvl="3"/>
            <a:r>
              <a:rPr/>
              <a:t>Fourth level</a:t>
            </a:r>
          </a:p>
          <a:p>
            <a:pPr lvl="4"/>
            <a:r>
              <a:rPr/>
              <a:t>Fifth level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C6539446-6953-447E-A4E3-E7CFBF870046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42392923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C6539446-6953-447E-A4E3-E7CFBF870046}" type="slidenum">
              <a:rPr lang="en-US" smtClean="0"/>
              <a:t>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44585497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3" Type="http://schemas.openxmlformats.org/officeDocument/2006/relationships/image" Target="../media/image2.png"/><Relationship Id="rId2" Type="http://schemas.openxmlformats.org/officeDocument/2006/relationships/image" Target="../media/image1.pn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water3"/>
          <p:cNvSpPr/>
          <p:nvPr/>
        </p:nvSpPr>
        <p:spPr bwMode="gray">
          <a:xfrm>
            <a:off x="1914" y="5243130"/>
            <a:ext cx="9141714" cy="1614871"/>
          </a:xfrm>
          <a:prstGeom prst="rect">
            <a:avLst/>
          </a:prstGeom>
          <a:gradFill>
            <a:gsLst>
              <a:gs pos="833">
                <a:schemeClr val="accent2">
                  <a:lumMod val="60000"/>
                  <a:lumOff val="40000"/>
                  <a:alpha val="38000"/>
                </a:schemeClr>
              </a:gs>
              <a:gs pos="23000">
                <a:schemeClr val="accent2">
                  <a:lumMod val="60000"/>
                  <a:lumOff val="40000"/>
                </a:schemeClr>
              </a:gs>
              <a:gs pos="100000">
                <a:schemeClr val="accent2">
                  <a:lumMod val="20000"/>
                  <a:lumOff val="80000"/>
                  <a:alpha val="89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sz="1350"/>
          </a:p>
        </p:txBody>
      </p:sp>
      <p:sp>
        <p:nvSpPr>
          <p:cNvPr id="5" name="sky"/>
          <p:cNvSpPr/>
          <p:nvPr/>
        </p:nvSpPr>
        <p:spPr bwMode="white">
          <a:xfrm>
            <a:off x="1914" y="0"/>
            <a:ext cx="9141714" cy="5334000"/>
          </a:xfrm>
          <a:prstGeom prst="rect">
            <a:avLst/>
          </a:prstGeom>
          <a:gradFill>
            <a:gsLst>
              <a:gs pos="0">
                <a:schemeClr val="accent2">
                  <a:lumMod val="60000"/>
                  <a:lumOff val="40000"/>
                  <a:alpha val="80000"/>
                </a:schemeClr>
              </a:gs>
              <a:gs pos="99000">
                <a:schemeClr val="accent2">
                  <a:lumMod val="20000"/>
                  <a:lumOff val="80000"/>
                  <a:alpha val="65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sz="1350"/>
          </a:p>
        </p:txBody>
      </p:sp>
      <p:pic>
        <p:nvPicPr>
          <p:cNvPr id="6" name="water2"/>
          <p:cNvPicPr>
            <a:picLocks noChangeAspect="1"/>
          </p:cNvPicPr>
          <p:nvPr/>
        </p:nvPicPr>
        <p:blipFill rotWithShape="1">
          <a:blip r:embed="rId2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74" r="9901"/>
          <a:stretch/>
        </p:blipFill>
        <p:spPr bwMode="ltGray">
          <a:xfrm>
            <a:off x="-1069" y="5497898"/>
            <a:ext cx="9141714" cy="463209"/>
          </a:xfrm>
          <a:prstGeom prst="rect">
            <a:avLst/>
          </a:prstGeom>
          <a:noFill/>
          <a:ln>
            <a:noFill/>
          </a:ln>
        </p:spPr>
      </p:pic>
      <p:pic>
        <p:nvPicPr>
          <p:cNvPr id="7" name="water1"/>
          <p:cNvPicPr>
            <a:picLocks noChangeAspect="1"/>
          </p:cNvPicPr>
          <p:nvPr/>
        </p:nvPicPr>
        <p:blipFill rotWithShape="1">
          <a:blip r:embed="rId3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218" r="6356"/>
          <a:stretch/>
        </p:blipFill>
        <p:spPr bwMode="gray">
          <a:xfrm flipH="1">
            <a:off x="-1069" y="5221111"/>
            <a:ext cx="9141714" cy="268288"/>
          </a:xfrm>
          <a:prstGeom prst="rect">
            <a:avLst/>
          </a:prstGeom>
          <a:noFill/>
          <a:ln>
            <a:noFill/>
          </a:ln>
        </p:spPr>
      </p:pic>
      <p:sp>
        <p:nvSpPr>
          <p:cNvPr id="8" name="Rectangle 7"/>
          <p:cNvSpPr/>
          <p:nvPr/>
        </p:nvSpPr>
        <p:spPr>
          <a:xfrm>
            <a:off x="-1069" y="5961106"/>
            <a:ext cx="9141714" cy="896846"/>
          </a:xfrm>
          <a:prstGeom prst="rect">
            <a:avLst/>
          </a:prstGeom>
          <a:gradFill>
            <a:gsLst>
              <a:gs pos="25000">
                <a:schemeClr val="accent6">
                  <a:lumMod val="60000"/>
                  <a:lumOff val="40000"/>
                  <a:alpha val="0"/>
                </a:schemeClr>
              </a:gs>
              <a:gs pos="100000">
                <a:schemeClr val="accent6"/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sz="1350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979404" y="1309047"/>
            <a:ext cx="7202092" cy="2667000"/>
          </a:xfrm>
        </p:spPr>
        <p:txBody>
          <a:bodyPr anchor="b">
            <a:noAutofit/>
          </a:bodyPr>
          <a:lstStyle>
            <a:lvl1pPr algn="ctr">
              <a:defRPr sz="4500"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79404" y="4038600"/>
            <a:ext cx="7200900" cy="990600"/>
          </a:xfrm>
        </p:spPr>
        <p:txBody>
          <a:bodyPr>
            <a:normAutofit/>
          </a:bodyPr>
          <a:lstStyle>
            <a:lvl1pPr marL="0" indent="0" algn="ctr">
              <a:spcBef>
                <a:spcPts val="0"/>
              </a:spcBef>
              <a:buNone/>
              <a:defRPr sz="1350" cap="all" baseline="0">
                <a:solidFill>
                  <a:schemeClr val="accent2">
                    <a:lumMod val="75000"/>
                  </a:schemeClr>
                </a:solidFill>
              </a:defRPr>
            </a:lvl1pPr>
            <a:lvl2pPr marL="342900" indent="0" algn="ctr">
              <a:buNone/>
              <a:defRPr sz="2100"/>
            </a:lvl2pPr>
            <a:lvl3pPr marL="685800" indent="0" algn="ctr">
              <a:buNone/>
              <a:defRPr sz="1800"/>
            </a:lvl3pPr>
            <a:lvl4pPr marL="1028700" indent="0" algn="ctr">
              <a:buNone/>
              <a:defRPr sz="1500"/>
            </a:lvl4pPr>
            <a:lvl5pPr marL="1371600" indent="0" algn="ctr">
              <a:buNone/>
              <a:defRPr sz="1500"/>
            </a:lvl5pPr>
            <a:lvl6pPr marL="1714500" indent="0" algn="ctr">
              <a:buNone/>
              <a:defRPr sz="1500"/>
            </a:lvl6pPr>
            <a:lvl7pPr marL="2057400" indent="0" algn="ctr">
              <a:buNone/>
              <a:defRPr sz="1500"/>
            </a:lvl7pPr>
            <a:lvl8pPr marL="2400300" indent="0" algn="ctr">
              <a:buNone/>
              <a:defRPr sz="1500"/>
            </a:lvl8pPr>
            <a:lvl9pPr marL="2743200" indent="0" algn="ctr">
              <a:buNone/>
              <a:defRPr sz="1500"/>
            </a:lvl9pPr>
          </a:lstStyle>
          <a:p>
            <a:r>
              <a:rPr lang="en-US" smtClean="0"/>
              <a:t>Click to edit Master subtitle style</a:t>
            </a:r>
            <a:endParaRPr/>
          </a:p>
        </p:txBody>
      </p:sp>
    </p:spTree>
    <p:extLst>
      <p:ext uri="{BB962C8B-B14F-4D97-AF65-F5344CB8AC3E}">
        <p14:creationId xmlns:p14="http://schemas.microsoft.com/office/powerpoint/2010/main" val="294236191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>
            <a:lvl5pPr>
              <a:defRPr/>
            </a:lvl5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4050823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ky"/>
          <p:cNvSpPr/>
          <p:nvPr/>
        </p:nvSpPr>
        <p:spPr>
          <a:xfrm>
            <a:off x="1914" y="-1"/>
            <a:ext cx="9141714" cy="6858002"/>
          </a:xfrm>
          <a:prstGeom prst="rect">
            <a:avLst/>
          </a:prstGeom>
          <a:gradFill>
            <a:gsLst>
              <a:gs pos="0">
                <a:schemeClr val="accent2">
                  <a:lumMod val="60000"/>
                  <a:lumOff val="40000"/>
                  <a:alpha val="80000"/>
                </a:schemeClr>
              </a:gs>
              <a:gs pos="99000">
                <a:schemeClr val="accent2">
                  <a:lumMod val="20000"/>
                  <a:lumOff val="80000"/>
                  <a:alpha val="0"/>
                </a:schemeClr>
              </a:gs>
            </a:gsLst>
            <a:lin ang="16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617220" rtlCol="0" anchor="ctr"/>
          <a:lstStyle/>
          <a:p>
            <a:pPr algn="ctr"/>
            <a:endParaRPr sz="1350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970360" y="1309047"/>
            <a:ext cx="7200939" cy="2667000"/>
          </a:xfrm>
        </p:spPr>
        <p:txBody>
          <a:bodyPr anchor="b">
            <a:normAutofit/>
          </a:bodyPr>
          <a:lstStyle>
            <a:lvl1pPr algn="ctr">
              <a:defRPr sz="4500" b="0"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970360" y="4038600"/>
            <a:ext cx="7200900" cy="1143000"/>
          </a:xfrm>
        </p:spPr>
        <p:txBody>
          <a:bodyPr anchor="t">
            <a:normAutofit/>
          </a:bodyPr>
          <a:lstStyle>
            <a:lvl1pPr marL="0" indent="0" algn="ctr">
              <a:spcBef>
                <a:spcPts val="0"/>
              </a:spcBef>
              <a:buNone/>
              <a:defRPr sz="1500" cap="all" baseline="0">
                <a:solidFill>
                  <a:schemeClr val="accent2">
                    <a:lumMod val="75000"/>
                  </a:schemeClr>
                </a:solidFill>
              </a:defRPr>
            </a:lvl1pPr>
            <a:lvl2pPr marL="342900" indent="0">
              <a:buNone/>
              <a:defRPr sz="1350">
                <a:solidFill>
                  <a:schemeClr val="tx1">
                    <a:tint val="75000"/>
                  </a:schemeClr>
                </a:solidFill>
              </a:defRPr>
            </a:lvl2pPr>
            <a:lvl3pPr marL="685800" indent="0">
              <a:buNone/>
              <a:defRPr sz="1200">
                <a:solidFill>
                  <a:schemeClr val="tx1">
                    <a:tint val="75000"/>
                  </a:schemeClr>
                </a:solidFill>
              </a:defRPr>
            </a:lvl3pPr>
            <a:lvl4pPr marL="10287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4pPr>
            <a:lvl5pPr marL="13716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5pPr>
            <a:lvl6pPr marL="17145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6pPr>
            <a:lvl7pPr marL="20574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7pPr>
            <a:lvl8pPr marL="24003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8pPr>
            <a:lvl9pPr marL="2743200" indent="0">
              <a:buNone/>
              <a:defRPr sz="105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0435599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4709160" y="1572768"/>
            <a:ext cx="3429000" cy="4142232"/>
          </a:xfrm>
        </p:spPr>
        <p:txBody>
          <a:bodyPr>
            <a:normAutofit/>
          </a:bodyPr>
          <a:lstStyle>
            <a:lvl1pPr>
              <a:defRPr sz="1500"/>
            </a:lvl1pPr>
            <a:lvl2pPr>
              <a:defRPr sz="1350"/>
            </a:lvl2pPr>
            <a:lvl3pPr>
              <a:defRPr sz="1200"/>
            </a:lvl3pPr>
            <a:lvl4pPr>
              <a:defRPr sz="1050"/>
            </a:lvl4pPr>
            <a:lvl5pPr>
              <a:defRPr sz="1050"/>
            </a:lvl5pPr>
            <a:lvl6pPr>
              <a:defRPr sz="1050"/>
            </a:lvl6pPr>
            <a:lvl7pPr>
              <a:defRPr sz="1050"/>
            </a:lvl7pPr>
            <a:lvl8pPr>
              <a:defRPr sz="1050"/>
            </a:lvl8pPr>
            <a:lvl9pPr>
              <a:defRPr sz="105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005840" y="1572768"/>
            <a:ext cx="3429000" cy="4142232"/>
          </a:xfrm>
        </p:spPr>
        <p:txBody>
          <a:bodyPr>
            <a:normAutofit/>
          </a:bodyPr>
          <a:lstStyle>
            <a:lvl1pPr>
              <a:defRPr sz="1500"/>
            </a:lvl1pPr>
            <a:lvl2pPr>
              <a:defRPr sz="1350"/>
            </a:lvl2pPr>
            <a:lvl3pPr>
              <a:defRPr sz="1200"/>
            </a:lvl3pPr>
            <a:lvl4pPr>
              <a:defRPr sz="1050"/>
            </a:lvl4pPr>
            <a:lvl5pPr>
              <a:defRPr sz="1050"/>
            </a:lvl5pPr>
            <a:lvl6pPr>
              <a:defRPr sz="1050"/>
            </a:lvl6pPr>
            <a:lvl7pPr>
              <a:defRPr sz="1050"/>
            </a:lvl7pPr>
            <a:lvl8pPr>
              <a:defRPr sz="1050"/>
            </a:lvl8pPr>
            <a:lvl9pPr>
              <a:defRPr sz="105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2493787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9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05840" y="1572768"/>
            <a:ext cx="3429000" cy="766588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500" b="0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05840" y="2365861"/>
            <a:ext cx="3429000" cy="3349140"/>
          </a:xfrm>
        </p:spPr>
        <p:txBody>
          <a:bodyPr>
            <a:normAutofit/>
          </a:bodyPr>
          <a:lstStyle>
            <a:lvl1pPr>
              <a:defRPr sz="1350"/>
            </a:lvl1pPr>
            <a:lvl2pPr>
              <a:defRPr sz="1200"/>
            </a:lvl2pPr>
            <a:lvl3pPr>
              <a:defRPr sz="1050"/>
            </a:lvl3pPr>
            <a:lvl4pPr>
              <a:defRPr sz="900"/>
            </a:lvl4pPr>
            <a:lvl5pPr>
              <a:defRPr sz="900"/>
            </a:lvl5pPr>
            <a:lvl6pPr>
              <a:defRPr sz="900"/>
            </a:lvl6pPr>
            <a:lvl7pPr>
              <a:defRPr sz="900"/>
            </a:lvl7pPr>
            <a:lvl8pPr>
              <a:defRPr sz="900"/>
            </a:lvl8pPr>
            <a:lvl9pPr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709160" y="1572768"/>
            <a:ext cx="3429000" cy="766588"/>
          </a:xfrm>
        </p:spPr>
        <p:txBody>
          <a:bodyPr anchor="ctr">
            <a:normAutofit/>
          </a:bodyPr>
          <a:lstStyle>
            <a:lvl1pPr marL="0" indent="0">
              <a:spcBef>
                <a:spcPts val="0"/>
              </a:spcBef>
              <a:buNone/>
              <a:defRPr sz="1500" b="0"/>
            </a:lvl1pPr>
            <a:lvl2pPr marL="342900" indent="0">
              <a:buNone/>
              <a:defRPr sz="1500" b="1"/>
            </a:lvl2pPr>
            <a:lvl3pPr marL="685800" indent="0">
              <a:buNone/>
              <a:defRPr sz="1350" b="1"/>
            </a:lvl3pPr>
            <a:lvl4pPr marL="1028700" indent="0">
              <a:buNone/>
              <a:defRPr sz="1200" b="1"/>
            </a:lvl4pPr>
            <a:lvl5pPr marL="1371600" indent="0">
              <a:buNone/>
              <a:defRPr sz="1200" b="1"/>
            </a:lvl5pPr>
            <a:lvl6pPr marL="1714500" indent="0">
              <a:buNone/>
              <a:defRPr sz="1200" b="1"/>
            </a:lvl6pPr>
            <a:lvl7pPr marL="2057400" indent="0">
              <a:buNone/>
              <a:defRPr sz="1200" b="1"/>
            </a:lvl7pPr>
            <a:lvl8pPr marL="2400300" indent="0">
              <a:buNone/>
              <a:defRPr sz="1200" b="1"/>
            </a:lvl8pPr>
            <a:lvl9pPr marL="2743200" indent="0">
              <a:buNone/>
              <a:defRPr sz="1200" b="1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709160" y="2365861"/>
            <a:ext cx="3429000" cy="3349140"/>
          </a:xfrm>
        </p:spPr>
        <p:txBody>
          <a:bodyPr>
            <a:normAutofit/>
          </a:bodyPr>
          <a:lstStyle>
            <a:lvl1pPr>
              <a:defRPr sz="1350"/>
            </a:lvl1pPr>
            <a:lvl2pPr>
              <a:defRPr sz="1200"/>
            </a:lvl2pPr>
            <a:lvl3pPr>
              <a:defRPr sz="1050"/>
            </a:lvl3pPr>
            <a:lvl4pPr>
              <a:defRPr sz="900"/>
            </a:lvl4pPr>
            <a:lvl5pPr>
              <a:defRPr sz="900"/>
            </a:lvl5pPr>
            <a:lvl6pPr>
              <a:defRPr sz="900"/>
            </a:lvl6pPr>
            <a:lvl7pPr>
              <a:defRPr sz="900"/>
            </a:lvl7pPr>
            <a:lvl8pPr>
              <a:defRPr sz="900"/>
            </a:lvl8pPr>
            <a:lvl9pPr>
              <a:defRPr sz="90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0723781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" name="Title 5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68188669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sky"/>
          <p:cNvSpPr/>
          <p:nvPr/>
        </p:nvSpPr>
        <p:spPr>
          <a:xfrm>
            <a:off x="1914" y="-1"/>
            <a:ext cx="9141714" cy="6858002"/>
          </a:xfrm>
          <a:prstGeom prst="rect">
            <a:avLst/>
          </a:prstGeom>
          <a:gradFill>
            <a:gsLst>
              <a:gs pos="0">
                <a:schemeClr val="accent2">
                  <a:lumMod val="60000"/>
                  <a:lumOff val="40000"/>
                  <a:alpha val="80000"/>
                </a:schemeClr>
              </a:gs>
              <a:gs pos="99000">
                <a:schemeClr val="accent2">
                  <a:lumMod val="20000"/>
                  <a:lumOff val="80000"/>
                  <a:alpha val="0"/>
                </a:schemeClr>
              </a:gs>
            </a:gsLst>
            <a:lin ang="16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617220" rtlCol="0" anchor="ctr"/>
          <a:lstStyle/>
          <a:p>
            <a:pPr algn="ctr"/>
            <a:endParaRPr sz="1350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dirty="0"/>
          </a:p>
        </p:txBody>
      </p:sp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9226242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610" y="762000"/>
            <a:ext cx="2532850" cy="2743200"/>
          </a:xfrm>
        </p:spPr>
        <p:txBody>
          <a:bodyPr anchor="b">
            <a:normAutofit/>
          </a:bodyPr>
          <a:lstStyle>
            <a:lvl1pPr>
              <a:defRPr sz="2400" b="0"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0310" y="685800"/>
            <a:ext cx="5143500" cy="4572000"/>
          </a:xfrm>
        </p:spPr>
        <p:txBody>
          <a:bodyPr>
            <a:normAutofit/>
          </a:bodyPr>
          <a:lstStyle>
            <a:lvl1pPr>
              <a:defRPr sz="1500"/>
            </a:lvl1pPr>
            <a:lvl2pPr>
              <a:defRPr sz="1350"/>
            </a:lvl2pPr>
            <a:lvl3pPr>
              <a:defRPr sz="1200"/>
            </a:lvl3pPr>
            <a:lvl4pPr>
              <a:defRPr sz="1050"/>
            </a:lvl4pPr>
            <a:lvl5pPr>
              <a:defRPr sz="1050"/>
            </a:lvl5pPr>
            <a:lvl6pPr>
              <a:defRPr sz="1050"/>
            </a:lvl6pPr>
            <a:lvl7pPr>
              <a:defRPr sz="1050"/>
            </a:lvl7pPr>
            <a:lvl8pPr>
              <a:defRPr sz="1050"/>
            </a:lvl8pPr>
            <a:lvl9pPr>
              <a:defRPr sz="1050"/>
            </a:lvl9pPr>
          </a:lstStyle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5610" y="3554104"/>
            <a:ext cx="2532850" cy="1703696"/>
          </a:xfrm>
        </p:spPr>
        <p:txBody>
          <a:bodyPr>
            <a:normAutofit/>
          </a:bodyPr>
          <a:lstStyle>
            <a:lvl1pPr marL="0" indent="0">
              <a:lnSpc>
                <a:spcPct val="90000"/>
              </a:lnSpc>
              <a:spcBef>
                <a:spcPts val="600"/>
              </a:spcBef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48389765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5610" y="762000"/>
            <a:ext cx="2532850" cy="2743200"/>
          </a:xfrm>
        </p:spPr>
        <p:txBody>
          <a:bodyPr anchor="b">
            <a:normAutofit/>
          </a:bodyPr>
          <a:lstStyle>
            <a:lvl1pPr>
              <a:defRPr sz="2550" b="0"/>
            </a:lvl1pPr>
          </a:lstStyle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Picture Placeholder 2" descr="An empty placeholder to add an image. Click on the placeholder and select the image that you wish to add"/>
          <p:cNvSpPr>
            <a:spLocks noGrp="1"/>
          </p:cNvSpPr>
          <p:nvPr>
            <p:ph type="pic" idx="1"/>
          </p:nvPr>
        </p:nvSpPr>
        <p:spPr>
          <a:xfrm>
            <a:off x="570310" y="685800"/>
            <a:ext cx="5143500" cy="4572000"/>
          </a:xfrm>
          <a:solidFill>
            <a:schemeClr val="bg1">
              <a:lumMod val="95000"/>
            </a:schemeClr>
          </a:solidFill>
        </p:spPr>
        <p:txBody>
          <a:bodyPr>
            <a:normAutofit/>
          </a:bodyPr>
          <a:lstStyle>
            <a:lvl1pPr marL="0" indent="0" algn="ctr">
              <a:buNone/>
              <a:defRPr sz="1800"/>
            </a:lvl1pPr>
            <a:lvl2pPr marL="342900" indent="0">
              <a:buNone/>
              <a:defRPr sz="2100"/>
            </a:lvl2pPr>
            <a:lvl3pPr marL="685800" indent="0">
              <a:buNone/>
              <a:defRPr sz="1800"/>
            </a:lvl3pPr>
            <a:lvl4pPr marL="1028700" indent="0">
              <a:buNone/>
              <a:defRPr sz="1500"/>
            </a:lvl4pPr>
            <a:lvl5pPr marL="1371600" indent="0">
              <a:buNone/>
              <a:defRPr sz="1500"/>
            </a:lvl5pPr>
            <a:lvl6pPr marL="1714500" indent="0">
              <a:buNone/>
              <a:defRPr sz="1500"/>
            </a:lvl6pPr>
            <a:lvl7pPr marL="2057400" indent="0">
              <a:buNone/>
              <a:defRPr sz="1500"/>
            </a:lvl7pPr>
            <a:lvl8pPr marL="2400300" indent="0">
              <a:buNone/>
              <a:defRPr sz="1500"/>
            </a:lvl8pPr>
            <a:lvl9pPr marL="2743200" indent="0">
              <a:buNone/>
              <a:defRPr sz="1500"/>
            </a:lvl9pPr>
          </a:lstStyle>
          <a:p>
            <a:r>
              <a:rPr lang="en-US" smtClean="0"/>
              <a:t>Click icon to add picture</a:t>
            </a:r>
            <a:endParaRPr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6095610" y="3554104"/>
            <a:ext cx="2532850" cy="1703696"/>
          </a:xfrm>
        </p:spPr>
        <p:txBody>
          <a:bodyPr>
            <a:normAutofit/>
          </a:bodyPr>
          <a:lstStyle>
            <a:lvl1pPr marL="0" indent="0">
              <a:lnSpc>
                <a:spcPct val="100000"/>
              </a:lnSpc>
              <a:spcBef>
                <a:spcPts val="600"/>
              </a:spcBef>
              <a:buNone/>
              <a:defRPr sz="1050"/>
            </a:lvl1pPr>
            <a:lvl2pPr marL="342900" indent="0">
              <a:buNone/>
              <a:defRPr sz="900"/>
            </a:lvl2pPr>
            <a:lvl3pPr marL="685800" indent="0">
              <a:buNone/>
              <a:defRPr sz="750"/>
            </a:lvl3pPr>
            <a:lvl4pPr marL="1028700" indent="0">
              <a:buNone/>
              <a:defRPr sz="675"/>
            </a:lvl4pPr>
            <a:lvl5pPr marL="1371600" indent="0">
              <a:buNone/>
              <a:defRPr sz="675"/>
            </a:lvl5pPr>
            <a:lvl6pPr marL="1714500" indent="0">
              <a:buNone/>
              <a:defRPr sz="675"/>
            </a:lvl6pPr>
            <a:lvl7pPr marL="2057400" indent="0">
              <a:buNone/>
              <a:defRPr sz="675"/>
            </a:lvl7pPr>
            <a:lvl8pPr marL="2400300" indent="0">
              <a:buNone/>
              <a:defRPr sz="675"/>
            </a:lvl8pPr>
            <a:lvl9pPr marL="2743200" indent="0">
              <a:buNone/>
              <a:defRPr sz="675"/>
            </a:lvl9pPr>
          </a:lstStyle>
          <a:p>
            <a:pPr lvl="0"/>
            <a:r>
              <a:rPr lang="en-US" smtClean="0"/>
              <a:t>Click to edit Master text styles</a:t>
            </a:r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421661512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353625688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43675" y="274638"/>
            <a:ext cx="1971675" cy="5440362"/>
          </a:xfrm>
        </p:spPr>
        <p:txBody>
          <a:bodyPr vert="eaVert"/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628650" y="274638"/>
            <a:ext cx="5800725" cy="5440362"/>
          </a:xfrm>
        </p:spPr>
        <p:txBody>
          <a:bodyPr vert="eaVert"/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endParaRPr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/>
              <a:t>‹#›</a:t>
            </a:fld>
            <a:endParaRPr/>
          </a:p>
        </p:txBody>
      </p:sp>
    </p:spTree>
    <p:extLst>
      <p:ext uri="{BB962C8B-B14F-4D97-AF65-F5344CB8AC3E}">
        <p14:creationId xmlns:p14="http://schemas.microsoft.com/office/powerpoint/2010/main" val="135865168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image" Target="../media/image1.png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2.png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 preserve="1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sky"/>
          <p:cNvSpPr/>
          <p:nvPr/>
        </p:nvSpPr>
        <p:spPr>
          <a:xfrm>
            <a:off x="1914" y="-1"/>
            <a:ext cx="9141714" cy="6858002"/>
          </a:xfrm>
          <a:prstGeom prst="rect">
            <a:avLst/>
          </a:prstGeom>
          <a:gradFill>
            <a:gsLst>
              <a:gs pos="0">
                <a:schemeClr val="accent2">
                  <a:lumMod val="60000"/>
                  <a:lumOff val="40000"/>
                  <a:alpha val="58000"/>
                </a:schemeClr>
              </a:gs>
              <a:gs pos="88000">
                <a:schemeClr val="accent2">
                  <a:lumMod val="20000"/>
                  <a:lumOff val="80000"/>
                  <a:alpha val="65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lIns="617220" rtlCol="0" anchor="ctr"/>
          <a:lstStyle/>
          <a:p>
            <a:pPr algn="ctr"/>
            <a:endParaRPr sz="1350"/>
          </a:p>
        </p:txBody>
      </p:sp>
      <p:sp>
        <p:nvSpPr>
          <p:cNvPr id="8" name="water3"/>
          <p:cNvSpPr/>
          <p:nvPr/>
        </p:nvSpPr>
        <p:spPr bwMode="gray">
          <a:xfrm>
            <a:off x="1914" y="6064102"/>
            <a:ext cx="9141714" cy="793899"/>
          </a:xfrm>
          <a:prstGeom prst="rect">
            <a:avLst/>
          </a:prstGeom>
          <a:gradFill>
            <a:gsLst>
              <a:gs pos="833">
                <a:schemeClr val="accent2">
                  <a:lumMod val="60000"/>
                  <a:lumOff val="40000"/>
                  <a:alpha val="38000"/>
                </a:schemeClr>
              </a:gs>
              <a:gs pos="49000">
                <a:schemeClr val="accent2">
                  <a:lumMod val="60000"/>
                  <a:lumOff val="40000"/>
                </a:schemeClr>
              </a:gs>
              <a:gs pos="100000">
                <a:schemeClr val="accent2">
                  <a:lumMod val="20000"/>
                  <a:lumOff val="80000"/>
                  <a:alpha val="89000"/>
                </a:schemeClr>
              </a:gs>
            </a:gsLst>
            <a:lin ang="54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sz="1350"/>
          </a:p>
        </p:txBody>
      </p:sp>
      <p:pic>
        <p:nvPicPr>
          <p:cNvPr id="9" name="water2"/>
          <p:cNvPicPr>
            <a:picLocks noChangeAspect="1"/>
          </p:cNvPicPr>
          <p:nvPr/>
        </p:nvPicPr>
        <p:blipFill rotWithShape="1">
          <a:blip r:embed="rId13" cstate="print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2674" r="9901"/>
          <a:stretch/>
        </p:blipFill>
        <p:spPr bwMode="white">
          <a:xfrm>
            <a:off x="-1069" y="6256182"/>
            <a:ext cx="9141714" cy="463209"/>
          </a:xfrm>
          <a:prstGeom prst="rect">
            <a:avLst/>
          </a:prstGeom>
          <a:noFill/>
          <a:ln>
            <a:noFill/>
          </a:ln>
        </p:spPr>
      </p:pic>
      <p:pic>
        <p:nvPicPr>
          <p:cNvPr id="10" name="water1"/>
          <p:cNvPicPr>
            <a:picLocks noChangeAspect="1"/>
          </p:cNvPicPr>
          <p:nvPr/>
        </p:nvPicPr>
        <p:blipFill rotWithShape="1">
          <a:blip r:embed="rId14" cstate="print">
            <a:duotone>
              <a:schemeClr val="accent2">
                <a:shade val="45000"/>
                <a:satMod val="135000"/>
              </a:schemeClr>
              <a:prstClr val="white"/>
            </a:duotone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6218" r="6356"/>
          <a:stretch/>
        </p:blipFill>
        <p:spPr bwMode="gray">
          <a:xfrm flipH="1">
            <a:off x="-1069" y="5979395"/>
            <a:ext cx="9141714" cy="268288"/>
          </a:xfrm>
          <a:prstGeom prst="rect">
            <a:avLst/>
          </a:prstGeom>
          <a:noFill/>
          <a:ln>
            <a:noFill/>
          </a:ln>
        </p:spPr>
      </p:pic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05841" y="265176"/>
            <a:ext cx="7132319" cy="1088136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en-US" smtClean="0"/>
              <a:t>Click to edit Master title style</a:t>
            </a:r>
            <a:endParaRPr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05840" y="1572768"/>
            <a:ext cx="7132320" cy="4142232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1005840" y="6601968"/>
            <a:ext cx="5369814" cy="2377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25" cap="all" baseline="0">
                <a:solidFill>
                  <a:schemeClr val="tx1"/>
                </a:solidFill>
              </a:defRPr>
            </a:lvl1pPr>
          </a:lstStyle>
          <a:p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6656832" y="6601968"/>
            <a:ext cx="720090" cy="2377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825" cap="all" baseline="0">
                <a:solidFill>
                  <a:schemeClr val="tx1"/>
                </a:solidFill>
              </a:defRPr>
            </a:lvl1pPr>
          </a:lstStyle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7658100" y="6601968"/>
            <a:ext cx="480060" cy="237744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825" cap="all" baseline="0">
                <a:solidFill>
                  <a:schemeClr val="tx1"/>
                </a:solidFill>
              </a:defRPr>
            </a:lvl1pPr>
          </a:lstStyle>
          <a:p>
            <a:fld id="{4FAB73BC-B049-4115-A692-8D63A059BFB8}" type="slidenum">
              <a:rPr lang="en-US" smtClean="0"/>
              <a:pPr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77551537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841" r:id="rId1"/>
    <p:sldLayoutId id="2147483842" r:id="rId2"/>
    <p:sldLayoutId id="2147483843" r:id="rId3"/>
    <p:sldLayoutId id="2147483844" r:id="rId4"/>
    <p:sldLayoutId id="2147483845" r:id="rId5"/>
    <p:sldLayoutId id="2147483846" r:id="rId6"/>
    <p:sldLayoutId id="2147483847" r:id="rId7"/>
    <p:sldLayoutId id="2147483848" r:id="rId8"/>
    <p:sldLayoutId id="2147483849" r:id="rId9"/>
    <p:sldLayoutId id="2147483850" r:id="rId10"/>
    <p:sldLayoutId id="2147483851" r:id="rId11"/>
  </p:sldLayoutIdLst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hf hdr="0" ftr="0" dt="0"/>
  <p:txStyles>
    <p:titleStyle>
      <a:lvl1pPr algn="l" defTabSz="685800" rtl="0" eaLnBrk="1" latinLnBrk="0" hangingPunct="1">
        <a:lnSpc>
          <a:spcPct val="90000"/>
        </a:lnSpc>
        <a:spcBef>
          <a:spcPct val="0"/>
        </a:spcBef>
        <a:buNone/>
        <a:defRPr sz="2850" kern="1200">
          <a:solidFill>
            <a:schemeClr val="accent2">
              <a:lumMod val="50000"/>
            </a:schemeClr>
          </a:solidFill>
          <a:latin typeface="+mj-lt"/>
          <a:ea typeface="+mj-ea"/>
          <a:cs typeface="+mj-cs"/>
        </a:defRPr>
      </a:lvl1pPr>
    </p:titleStyle>
    <p:bodyStyle>
      <a:lvl1pPr marL="205740" indent="-171450" algn="l" defTabSz="685800" rtl="0" eaLnBrk="1" latinLnBrk="0" hangingPunct="1">
        <a:lnSpc>
          <a:spcPct val="90000"/>
        </a:lnSpc>
        <a:spcBef>
          <a:spcPts val="1350"/>
        </a:spcBef>
        <a:buSzPct val="100000"/>
        <a:buFont typeface="Arial" pitchFamily="34" charset="0"/>
        <a:buChar char="•"/>
        <a:defRPr sz="1500" kern="1200">
          <a:solidFill>
            <a:schemeClr val="accent2">
              <a:lumMod val="50000"/>
            </a:schemeClr>
          </a:solidFill>
          <a:latin typeface="+mn-lt"/>
          <a:ea typeface="+mn-ea"/>
          <a:cs typeface="+mn-cs"/>
        </a:defRPr>
      </a:lvl1pPr>
      <a:lvl2pPr marL="411480" indent="-171450" algn="l" defTabSz="685800" rtl="0" eaLnBrk="1" latinLnBrk="0" hangingPunct="1">
        <a:lnSpc>
          <a:spcPct val="90000"/>
        </a:lnSpc>
        <a:spcBef>
          <a:spcPts val="750"/>
        </a:spcBef>
        <a:buSzPct val="100000"/>
        <a:buFont typeface="Arial" pitchFamily="34" charset="0"/>
        <a:buChar char="•"/>
        <a:defRPr sz="1350" kern="1200">
          <a:solidFill>
            <a:schemeClr val="accent2">
              <a:lumMod val="50000"/>
            </a:schemeClr>
          </a:solidFill>
          <a:latin typeface="+mn-lt"/>
          <a:ea typeface="+mn-ea"/>
          <a:cs typeface="+mn-cs"/>
        </a:defRPr>
      </a:lvl2pPr>
      <a:lvl3pPr marL="617220" indent="-171450" algn="l" defTabSz="685800" rtl="0" eaLnBrk="1" latinLnBrk="0" hangingPunct="1">
        <a:lnSpc>
          <a:spcPct val="90000"/>
        </a:lnSpc>
        <a:spcBef>
          <a:spcPts val="600"/>
        </a:spcBef>
        <a:buSzPct val="100000"/>
        <a:buFont typeface="Arial" pitchFamily="34" charset="0"/>
        <a:buChar char="•"/>
        <a:defRPr sz="1200" kern="1200">
          <a:solidFill>
            <a:schemeClr val="accent2">
              <a:lumMod val="50000"/>
            </a:schemeClr>
          </a:solidFill>
          <a:latin typeface="+mn-lt"/>
          <a:ea typeface="+mn-ea"/>
          <a:cs typeface="+mn-cs"/>
        </a:defRPr>
      </a:lvl3pPr>
      <a:lvl4pPr marL="822960" indent="-171450" algn="l" defTabSz="685800" rtl="0" eaLnBrk="1" latinLnBrk="0" hangingPunct="1">
        <a:lnSpc>
          <a:spcPct val="90000"/>
        </a:lnSpc>
        <a:spcBef>
          <a:spcPts val="600"/>
        </a:spcBef>
        <a:buSzPct val="100000"/>
        <a:buFont typeface="Arial" pitchFamily="34" charset="0"/>
        <a:buChar char="•"/>
        <a:defRPr sz="1050" kern="1200">
          <a:solidFill>
            <a:schemeClr val="accent2">
              <a:lumMod val="50000"/>
            </a:schemeClr>
          </a:solidFill>
          <a:latin typeface="+mn-lt"/>
          <a:ea typeface="+mn-ea"/>
          <a:cs typeface="+mn-cs"/>
        </a:defRPr>
      </a:lvl4pPr>
      <a:lvl5pPr marL="1028700" indent="-171450" algn="l" defTabSz="685800" rtl="0" eaLnBrk="1" latinLnBrk="0" hangingPunct="1">
        <a:lnSpc>
          <a:spcPct val="90000"/>
        </a:lnSpc>
        <a:spcBef>
          <a:spcPts val="600"/>
        </a:spcBef>
        <a:buSzPct val="100000"/>
        <a:buFont typeface="Arial" pitchFamily="34" charset="0"/>
        <a:buChar char="•"/>
        <a:defRPr sz="1050" kern="1200">
          <a:solidFill>
            <a:schemeClr val="accent2">
              <a:lumMod val="50000"/>
            </a:schemeClr>
          </a:solidFill>
          <a:latin typeface="+mn-lt"/>
          <a:ea typeface="+mn-ea"/>
          <a:cs typeface="+mn-cs"/>
        </a:defRPr>
      </a:lvl5pPr>
      <a:lvl6pPr marL="1234440" indent="-171450" algn="l" defTabSz="685800" rtl="0" eaLnBrk="1" latinLnBrk="0" hangingPunct="1">
        <a:lnSpc>
          <a:spcPct val="90000"/>
        </a:lnSpc>
        <a:spcBef>
          <a:spcPts val="600"/>
        </a:spcBef>
        <a:buSzPct val="100000"/>
        <a:buFont typeface="Arial" pitchFamily="34" charset="0"/>
        <a:buChar char="•"/>
        <a:defRPr sz="1050" kern="1200">
          <a:solidFill>
            <a:schemeClr val="accent2">
              <a:lumMod val="50000"/>
            </a:schemeClr>
          </a:solidFill>
          <a:latin typeface="+mn-lt"/>
          <a:ea typeface="+mn-ea"/>
          <a:cs typeface="+mn-cs"/>
        </a:defRPr>
      </a:lvl6pPr>
      <a:lvl7pPr marL="1440180" indent="-171450" algn="l" defTabSz="685800" rtl="0" eaLnBrk="1" latinLnBrk="0" hangingPunct="1">
        <a:lnSpc>
          <a:spcPct val="90000"/>
        </a:lnSpc>
        <a:spcBef>
          <a:spcPts val="600"/>
        </a:spcBef>
        <a:buSzPct val="100000"/>
        <a:buFont typeface="Arial" pitchFamily="34" charset="0"/>
        <a:buChar char="•"/>
        <a:defRPr sz="1050" kern="1200">
          <a:solidFill>
            <a:schemeClr val="accent2">
              <a:lumMod val="50000"/>
            </a:schemeClr>
          </a:solidFill>
          <a:latin typeface="+mn-lt"/>
          <a:ea typeface="+mn-ea"/>
          <a:cs typeface="+mn-cs"/>
        </a:defRPr>
      </a:lvl7pPr>
      <a:lvl8pPr marL="1645920" indent="-171450" algn="l" defTabSz="685800" rtl="0" eaLnBrk="1" latinLnBrk="0" hangingPunct="1">
        <a:lnSpc>
          <a:spcPct val="90000"/>
        </a:lnSpc>
        <a:spcBef>
          <a:spcPts val="600"/>
        </a:spcBef>
        <a:buSzPct val="100000"/>
        <a:buFont typeface="Arial" pitchFamily="34" charset="0"/>
        <a:buChar char="•"/>
        <a:defRPr sz="1050" kern="1200">
          <a:solidFill>
            <a:schemeClr val="accent2">
              <a:lumMod val="50000"/>
            </a:schemeClr>
          </a:solidFill>
          <a:latin typeface="+mn-lt"/>
          <a:ea typeface="+mn-ea"/>
          <a:cs typeface="+mn-cs"/>
        </a:defRPr>
      </a:lvl8pPr>
      <a:lvl9pPr marL="1680210" indent="0" algn="l" defTabSz="685800" rtl="0" eaLnBrk="1" latinLnBrk="0" hangingPunct="1">
        <a:lnSpc>
          <a:spcPct val="90000"/>
        </a:lnSpc>
        <a:spcBef>
          <a:spcPts val="600"/>
        </a:spcBef>
        <a:buSzPct val="100000"/>
        <a:buFont typeface="Arial" pitchFamily="34" charset="0"/>
        <a:buNone/>
        <a:defRPr sz="1050" kern="1200">
          <a:solidFill>
            <a:schemeClr val="accent2">
              <a:lumMod val="50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/>
      </a:defPPr>
      <a:lvl1pPr marL="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1pPr>
      <a:lvl2pPr marL="3429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2pPr>
      <a:lvl3pPr marL="6858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3pPr>
      <a:lvl4pPr marL="10287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4pPr>
      <a:lvl5pPr marL="13716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5pPr>
      <a:lvl6pPr marL="17145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6pPr>
      <a:lvl7pPr marL="20574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7pPr>
      <a:lvl8pPr marL="24003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8pPr>
      <a:lvl9pPr marL="2743200" algn="l" defTabSz="685800" rtl="0" eaLnBrk="1" latinLnBrk="0" hangingPunct="1">
        <a:defRPr sz="135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  <p:extLst mod="1">
    <p:ext uri="{27BBF7A9-308A-43DC-89C8-2F10F3537804}">
      <p15:sldGuideLst xmlns:p15="http://schemas.microsoft.com/office/powerpoint/2012/main">
        <p15:guide id="1" orient="horz" pos="2160" userDrawn="1">
          <p15:clr>
            <a:srgbClr val="F26B43"/>
          </p15:clr>
        </p15:guide>
        <p15:guide id="2" pos="2880" userDrawn="1">
          <p15:clr>
            <a:srgbClr val="F26B43"/>
          </p15:clr>
        </p15:guide>
      </p15:sldGuideLst>
    </p:ext>
  </p:extLst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9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2" Type="http://schemas.openxmlformats.org/officeDocument/2006/relationships/image" Target="../media/image4.png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wikihow.com/Find-a-Square-Root-Without-a-Calculator" TargetMode="External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jpg"/><Relationship Id="rId1" Type="http://schemas.openxmlformats.org/officeDocument/2006/relationships/slideLayout" Target="../slideLayouts/slideLayout9.xml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g"/><Relationship Id="rId1" Type="http://schemas.openxmlformats.org/officeDocument/2006/relationships/slideLayout" Target="../slideLayouts/slideLayout9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3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9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jpg"/><Relationship Id="rId2" Type="http://schemas.openxmlformats.org/officeDocument/2006/relationships/image" Target="../media/image3.jp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7.jpg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en-US" dirty="0" smtClean="0"/>
              <a:t>Thinking Is a </a:t>
            </a:r>
            <a:r>
              <a:rPr lang="en-US" i="1" dirty="0" smtClean="0">
                <a:solidFill>
                  <a:schemeClr val="bg2">
                    <a:lumMod val="50000"/>
                  </a:schemeClr>
                </a:solidFill>
              </a:rPr>
              <a:t>C</a:t>
            </a:r>
            <a:r>
              <a:rPr lang="en-US" dirty="0" smtClean="0">
                <a:solidFill>
                  <a:srgbClr val="C00000"/>
                </a:solidFill>
                <a:latin typeface="Baskerville Old Face" panose="02020602080505020303" pitchFamily="18" charset="0"/>
              </a:rPr>
              <a:t>o</a:t>
            </a:r>
            <a:r>
              <a:rPr lang="en-US" i="1" dirty="0" smtClean="0">
                <a:solidFill>
                  <a:srgbClr val="0070C0"/>
                </a:solidFill>
                <a:latin typeface="Times New Roman" panose="02020603050405020304" pitchFamily="18" charset="0"/>
                <a:cs typeface="Times New Roman" panose="02020603050405020304" pitchFamily="18" charset="0"/>
              </a:rPr>
              <a:t>m</a:t>
            </a:r>
            <a:r>
              <a:rPr lang="en-US" dirty="0" smtClean="0">
                <a:solidFill>
                  <a:srgbClr val="7030A0"/>
                </a:solidFill>
                <a:latin typeface="Bodoni BT" panose="02070703070706020303" pitchFamily="18" charset="0"/>
              </a:rPr>
              <a:t>p</a:t>
            </a:r>
            <a:r>
              <a:rPr lang="en-US" i="1" dirty="0" smtClean="0">
                <a:solidFill>
                  <a:srgbClr val="00B050"/>
                </a:solidFill>
                <a:latin typeface="Bodoni BT" panose="02070703070706020303" pitchFamily="18" charset="0"/>
              </a:rPr>
              <a:t>l</a:t>
            </a:r>
            <a:r>
              <a:rPr lang="en-US" b="1" dirty="0" smtClean="0">
                <a:solidFill>
                  <a:srgbClr val="FFFF00"/>
                </a:solidFill>
                <a:latin typeface="Courier New" panose="02070309020205020404" pitchFamily="49" charset="0"/>
                <a:cs typeface="Courier New" panose="02070309020205020404" pitchFamily="49" charset="0"/>
              </a:rPr>
              <a:t>e</a:t>
            </a:r>
            <a:r>
              <a:rPr lang="en-US" i="1" dirty="0" smtClean="0">
                <a:solidFill>
                  <a:schemeClr val="accent3">
                    <a:lumMod val="60000"/>
                    <a:lumOff val="40000"/>
                  </a:schemeClr>
                </a:solidFill>
                <a:latin typeface="Arial Rounded MT Bold" panose="020F0704030504030204" pitchFamily="34" charset="0"/>
              </a:rPr>
              <a:t>x</a:t>
            </a:r>
            <a:r>
              <a:rPr lang="en-US" dirty="0" smtClean="0"/>
              <a:t> Activity</a:t>
            </a:r>
            <a:br>
              <a:rPr lang="en-US" dirty="0" smtClean="0"/>
            </a:b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980596" y="3842157"/>
            <a:ext cx="7200900" cy="1350627"/>
          </a:xfrm>
        </p:spPr>
        <p:txBody>
          <a:bodyPr>
            <a:noAutofit/>
          </a:bodyPr>
          <a:lstStyle/>
          <a:p>
            <a:r>
              <a:rPr lang="en-US" sz="2000" cap="none" dirty="0" smtClean="0"/>
              <a:t>John B. Gatewood</a:t>
            </a:r>
            <a:br>
              <a:rPr lang="en-US" sz="2000" cap="none" dirty="0" smtClean="0"/>
            </a:br>
            <a:r>
              <a:rPr lang="en-US" sz="2000" cap="none" dirty="0" smtClean="0"/>
              <a:t>Lehigh University</a:t>
            </a:r>
          </a:p>
          <a:p>
            <a:endParaRPr lang="en-US" sz="2000" cap="none" dirty="0"/>
          </a:p>
          <a:p>
            <a:r>
              <a:rPr lang="en-US" sz="1600" cap="none" dirty="0" err="1" smtClean="0"/>
              <a:t>SfAA</a:t>
            </a:r>
            <a:r>
              <a:rPr lang="en-US" sz="1600" cap="none" dirty="0" smtClean="0"/>
              <a:t>/SAS Meetings in Portland, Oregon</a:t>
            </a:r>
            <a:br>
              <a:rPr lang="en-US" sz="1600" cap="none" dirty="0" smtClean="0"/>
            </a:br>
            <a:r>
              <a:rPr lang="en-US" sz="1600" cap="none" dirty="0" smtClean="0"/>
              <a:t>28 March 2025</a:t>
            </a:r>
            <a:endParaRPr lang="en-US" sz="1600" cap="none" dirty="0"/>
          </a:p>
        </p:txBody>
      </p:sp>
    </p:spTree>
    <p:extLst>
      <p:ext uri="{BB962C8B-B14F-4D97-AF65-F5344CB8AC3E}">
        <p14:creationId xmlns:p14="http://schemas.microsoft.com/office/powerpoint/2010/main" val="150390290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iterate type="lt">
                                    <p:tmAbs val="100"/>
                                  </p:iterate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2501"/>
                            </p:stCondLst>
                            <p:childTnLst>
                              <p:par>
                                <p:cTn id="8" presetID="42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0" dur="2000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1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" dur="2000" fill="hold"/>
                                        <p:tgtEl>
                                          <p:spTgt spid="3">
                                            <p:txEl>
                                              <p:pRg st="0" end="0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  <p:par>
                                <p:cTn id="13" presetID="42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20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6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" dur="20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2" grpId="0"/>
    </p:bld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Abstract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34290" indent="0">
              <a:buNone/>
            </a:pPr>
            <a:r>
              <a:rPr lang="en-US" sz="2000" dirty="0"/>
              <a:t>While resting upon evolved biological capacities, thinking </a:t>
            </a:r>
            <a:r>
              <a:rPr lang="en-US" sz="2000" dirty="0" smtClean="0"/>
              <a:t>generally involves </a:t>
            </a:r>
            <a:r>
              <a:rPr lang="en-US" sz="2000" dirty="0"/>
              <a:t>multiple kinds of </a:t>
            </a:r>
            <a:r>
              <a:rPr lang="en-US" sz="2000" i="1" dirty="0"/>
              <a:t>constructed</a:t>
            </a:r>
            <a:r>
              <a:rPr lang="en-US" sz="2000" dirty="0"/>
              <a:t> knowledge structures working in concert. </a:t>
            </a:r>
            <a:endParaRPr lang="en-US" sz="2000" dirty="0" smtClean="0"/>
          </a:p>
          <a:p>
            <a:pPr marL="34290" indent="0">
              <a:buNone/>
            </a:pPr>
            <a:r>
              <a:rPr lang="en-US" sz="2000" dirty="0" smtClean="0"/>
              <a:t>This </a:t>
            </a:r>
            <a:r>
              <a:rPr lang="en-US" sz="2000" dirty="0"/>
              <a:t>presentation describes the </a:t>
            </a:r>
            <a:r>
              <a:rPr lang="en-US" sz="2000" i="1" dirty="0"/>
              <a:t>polyphony of thoughts</a:t>
            </a:r>
            <a:r>
              <a:rPr lang="en-US" sz="2000" dirty="0"/>
              <a:t> – the </a:t>
            </a:r>
            <a:r>
              <a:rPr lang="en-US" sz="2000" dirty="0" smtClean="0"/>
              <a:t>‘head game’ </a:t>
            </a:r>
            <a:r>
              <a:rPr lang="en-US" sz="2000" dirty="0"/>
              <a:t>– at play in a few everyday situations that require people to interpret a problem and then follow procedures to arrive at solutions. Examples include: </a:t>
            </a:r>
            <a:br>
              <a:rPr lang="en-US" sz="2000" dirty="0"/>
            </a:br>
            <a:r>
              <a:rPr lang="en-US" sz="2000" dirty="0" smtClean="0"/>
              <a:t>	(</a:t>
            </a:r>
            <a:r>
              <a:rPr lang="en-US" sz="2000" dirty="0"/>
              <a:t>a) doing </a:t>
            </a:r>
            <a:r>
              <a:rPr lang="en-US" sz="2000" dirty="0" smtClean="0"/>
              <a:t>arithmetic, </a:t>
            </a:r>
            <a:br>
              <a:rPr lang="en-US" sz="2000" dirty="0" smtClean="0"/>
            </a:br>
            <a:r>
              <a:rPr lang="en-US" sz="2000" dirty="0" smtClean="0"/>
              <a:t>	(</a:t>
            </a:r>
            <a:r>
              <a:rPr lang="en-US" sz="2000" dirty="0"/>
              <a:t>b) </a:t>
            </a:r>
            <a:r>
              <a:rPr lang="en-US" sz="2000" dirty="0" smtClean="0"/>
              <a:t>bartending, and </a:t>
            </a:r>
            <a:br>
              <a:rPr lang="en-US" sz="2000" dirty="0" smtClean="0"/>
            </a:br>
            <a:r>
              <a:rPr lang="en-US" sz="2000" dirty="0" smtClean="0"/>
              <a:t>	(</a:t>
            </a:r>
            <a:r>
              <a:rPr lang="en-US" sz="2000" dirty="0"/>
              <a:t>c) deciding where to </a:t>
            </a:r>
            <a:r>
              <a:rPr lang="en-US" sz="2000" dirty="0" smtClean="0"/>
              <a:t>fish. </a:t>
            </a:r>
          </a:p>
          <a:p>
            <a:pPr marL="34290" indent="0">
              <a:buNone/>
            </a:pPr>
            <a:r>
              <a:rPr lang="en-US" sz="2000" dirty="0" smtClean="0"/>
              <a:t>As </a:t>
            </a:r>
            <a:r>
              <a:rPr lang="en-US" sz="2000" dirty="0"/>
              <a:t>the examples </a:t>
            </a:r>
            <a:r>
              <a:rPr lang="en-US" sz="2000" dirty="0" smtClean="0"/>
              <a:t>will illustrate</a:t>
            </a:r>
            <a:r>
              <a:rPr lang="en-US" sz="2000" dirty="0"/>
              <a:t>, thinking </a:t>
            </a:r>
            <a:r>
              <a:rPr lang="en-US" sz="2000" dirty="0" smtClean="0"/>
              <a:t>is a complex activity. Thinking through problems generally </a:t>
            </a:r>
            <a:r>
              <a:rPr lang="en-US" sz="2000" dirty="0"/>
              <a:t>involves a variety of mental constructs interacting with one another as well as with environmental cues </a:t>
            </a:r>
            <a:r>
              <a:rPr lang="en-US" sz="2000" dirty="0" smtClean="0"/>
              <a:t>and/or externalized mnemonic aids.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851953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/>
              <a:t>Doing Arithmetic</a:t>
            </a:r>
            <a:endParaRPr lang="en-US" sz="3600" dirty="0"/>
          </a:p>
        </p:txBody>
      </p:sp>
      <p:pic>
        <p:nvPicPr>
          <p:cNvPr id="5" name="Picture Placeholder 4"/>
          <p:cNvPicPr>
            <a:picLocks noGrp="1" noChangeAspect="1"/>
          </p:cNvPicPr>
          <p:nvPr>
            <p:ph type="pic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802" b="2802"/>
          <a:stretch>
            <a:fillRect/>
          </a:stretch>
        </p:blipFill>
        <p:spPr>
          <a:xfrm>
            <a:off x="872455" y="1207908"/>
            <a:ext cx="4556129" cy="4049892"/>
          </a:xfrm>
        </p:spPr>
      </p:pic>
      <p:sp>
        <p:nvSpPr>
          <p:cNvPr id="3" name="Text Placeholder 2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en-US" dirty="0" smtClean="0"/>
              <a:t>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07655873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Thinking while doing arithmetic problems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pPr marL="34290" indent="0">
              <a:buNone/>
            </a:pPr>
            <a:r>
              <a:rPr lang="en-US" sz="1600" dirty="0" smtClean="0"/>
              <a:t>Pay attention to how your head works when doing the following problems.</a:t>
            </a:r>
            <a:endParaRPr lang="en-US" sz="1600" dirty="0"/>
          </a:p>
          <a:p>
            <a:r>
              <a:rPr lang="en-US" sz="1600" dirty="0" smtClean="0"/>
              <a:t>Fairly easy problems:</a:t>
            </a:r>
          </a:p>
          <a:p>
            <a:pPr lvl="1"/>
            <a:r>
              <a:rPr lang="en-US" sz="1600" dirty="0" smtClean="0"/>
              <a:t> 	six times eight =    </a:t>
            </a:r>
          </a:p>
          <a:p>
            <a:pPr lvl="1"/>
            <a:r>
              <a:rPr lang="en-US" sz="1600" dirty="0" smtClean="0"/>
              <a:t>	one hundred and eighty divided by nine =      </a:t>
            </a:r>
          </a:p>
          <a:p>
            <a:r>
              <a:rPr lang="en-US" sz="1600" dirty="0" smtClean="0"/>
              <a:t>More difficult problems: </a:t>
            </a:r>
          </a:p>
          <a:p>
            <a:pPr lvl="1"/>
            <a:r>
              <a:rPr lang="en-US" sz="1600" dirty="0"/>
              <a:t> 	</a:t>
            </a:r>
            <a:r>
              <a:rPr lang="en-US" sz="1600" dirty="0" smtClean="0"/>
              <a:t>thirteen times eleven =     </a:t>
            </a:r>
          </a:p>
          <a:p>
            <a:pPr lvl="1"/>
            <a:r>
              <a:rPr lang="en-US" sz="1600" dirty="0" smtClean="0"/>
              <a:t> </a:t>
            </a:r>
            <a:r>
              <a:rPr lang="en-US" sz="1600" dirty="0"/>
              <a:t>	</a:t>
            </a:r>
            <a:r>
              <a:rPr lang="en-US" sz="1600" dirty="0" smtClean="0"/>
              <a:t>two hundred and ten divided by fifteen =    </a:t>
            </a:r>
          </a:p>
          <a:p>
            <a:pPr lvl="1"/>
            <a:r>
              <a:rPr lang="en-US" sz="1600" dirty="0" smtClean="0"/>
              <a:t> 	one hundred and sixty times twelve =   </a:t>
            </a:r>
          </a:p>
          <a:p>
            <a:pPr lvl="1"/>
            <a:r>
              <a:rPr lang="en-US" sz="1600" dirty="0"/>
              <a:t> </a:t>
            </a:r>
            <a:r>
              <a:rPr lang="en-US" sz="1600" dirty="0" smtClean="0"/>
              <a:t>	one thousand seven hundred and fifty divided by twenty-five =   </a:t>
            </a:r>
            <a:endParaRPr lang="en-US" sz="1600" dirty="0"/>
          </a:p>
          <a:p>
            <a:r>
              <a:rPr lang="en-US" sz="1600" dirty="0" smtClean="0"/>
              <a:t>Difficult problem: </a:t>
            </a:r>
          </a:p>
          <a:p>
            <a:pPr lvl="1"/>
            <a:r>
              <a:rPr lang="en-US" sz="1600" dirty="0"/>
              <a:t> </a:t>
            </a:r>
            <a:r>
              <a:rPr lang="en-US" sz="1600" dirty="0" smtClean="0"/>
              <a:t>	square root of ten =   </a:t>
            </a:r>
          </a:p>
        </p:txBody>
      </p:sp>
      <p:sp>
        <p:nvSpPr>
          <p:cNvPr id="4" name="TextBox 3"/>
          <p:cNvSpPr txBox="1"/>
          <p:nvPr/>
        </p:nvSpPr>
        <p:spPr>
          <a:xfrm>
            <a:off x="3277854" y="2256537"/>
            <a:ext cx="89678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</a:rPr>
              <a:t>48</a:t>
            </a:r>
            <a:endParaRPr lang="en-US" sz="1600" dirty="0">
              <a:solidFill>
                <a:srgbClr val="FF0000"/>
              </a:solidFill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5612509" y="2573490"/>
            <a:ext cx="89678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</a:rPr>
              <a:t>20</a:t>
            </a:r>
            <a:endParaRPr lang="en-US" sz="1600" dirty="0">
              <a:solidFill>
                <a:srgbClr val="FF0000"/>
              </a:solidFill>
            </a:endParaRPr>
          </a:p>
        </p:txBody>
      </p:sp>
      <p:sp>
        <p:nvSpPr>
          <p:cNvPr id="6" name="TextBox 5"/>
          <p:cNvSpPr txBox="1"/>
          <p:nvPr/>
        </p:nvSpPr>
        <p:spPr>
          <a:xfrm>
            <a:off x="3923564" y="3273713"/>
            <a:ext cx="89678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</a:rPr>
              <a:t>143</a:t>
            </a:r>
            <a:endParaRPr lang="en-US" sz="1600" dirty="0">
              <a:solidFill>
                <a:srgbClr val="FF0000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5495557" y="3608168"/>
            <a:ext cx="89678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</a:rPr>
              <a:t>14</a:t>
            </a:r>
            <a:endParaRPr lang="en-US" sz="1600" dirty="0">
              <a:solidFill>
                <a:srgbClr val="FF00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5169009" y="3924094"/>
            <a:ext cx="89678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</a:rPr>
              <a:t>1,920</a:t>
            </a:r>
            <a:endParaRPr lang="en-US" sz="1600" dirty="0">
              <a:solidFill>
                <a:srgbClr val="FF0000"/>
              </a:solidFill>
            </a:endParaRPr>
          </a:p>
        </p:txBody>
      </p:sp>
      <p:sp>
        <p:nvSpPr>
          <p:cNvPr id="9" name="TextBox 8"/>
          <p:cNvSpPr txBox="1"/>
          <p:nvPr/>
        </p:nvSpPr>
        <p:spPr>
          <a:xfrm>
            <a:off x="7443409" y="4262648"/>
            <a:ext cx="89678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</a:rPr>
              <a:t>70</a:t>
            </a:r>
            <a:endParaRPr lang="en-US" sz="1600" dirty="0">
              <a:solidFill>
                <a:srgbClr val="FF0000"/>
              </a:solidFill>
            </a:endParaRPr>
          </a:p>
        </p:txBody>
      </p:sp>
      <p:sp>
        <p:nvSpPr>
          <p:cNvPr id="10" name="TextBox 9"/>
          <p:cNvSpPr txBox="1"/>
          <p:nvPr/>
        </p:nvSpPr>
        <p:spPr>
          <a:xfrm>
            <a:off x="3588247" y="4974658"/>
            <a:ext cx="896783" cy="33855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600" dirty="0" smtClean="0">
                <a:solidFill>
                  <a:srgbClr val="FF0000"/>
                </a:solidFill>
              </a:rPr>
              <a:t>3.1623</a:t>
            </a:r>
            <a:endParaRPr lang="en-US" sz="1600" dirty="0">
              <a:solidFill>
                <a:srgbClr val="FF0000"/>
              </a:solidFill>
            </a:endParaRPr>
          </a:p>
        </p:txBody>
      </p:sp>
      <p:sp>
        <p:nvSpPr>
          <p:cNvPr id="11" name="Slide Number Placeholder 10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7058615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" fill="hold">
                            <p:stCondLst>
                              <p:cond delay="0"/>
                            </p:stCondLst>
                            <p:childTnLst>
                              <p:par>
                                <p:cTn id="8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0" fill="hold">
                      <p:stCondLst>
                        <p:cond delay="indefinite"/>
                      </p:stCondLst>
                      <p:childTnLst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7" fill="hold">
                      <p:stCondLst>
                        <p:cond delay="indefinite"/>
                      </p:stCondLst>
                      <p:childTnLst>
                        <p:par>
                          <p:cTn id="18" fill="hold">
                            <p:stCondLst>
                              <p:cond delay="0"/>
                            </p:stCondLst>
                            <p:childTnLst>
                              <p:par>
                                <p:cTn id="1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1" fill="hold">
                            <p:stCondLst>
                              <p:cond delay="0"/>
                            </p:stCondLst>
                            <p:childTnLst>
                              <p:par>
                                <p:cTn id="22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24" fill="hold">
                            <p:stCondLst>
                              <p:cond delay="500"/>
                            </p:stCondLst>
                            <p:childTnLst>
                              <p:par>
                                <p:cTn id="25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7" fill="hold">
                      <p:stCondLst>
                        <p:cond delay="indefinite"/>
                      </p:stCondLst>
                      <p:childTnLst>
                        <p:par>
                          <p:cTn id="28" fill="hold">
                            <p:stCondLst>
                              <p:cond delay="0"/>
                            </p:stCondLst>
                            <p:childTnLst>
                              <p:par>
                                <p:cTn id="29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1" fill="hold">
                            <p:stCondLst>
                              <p:cond delay="0"/>
                            </p:stCondLst>
                            <p:childTnLst>
                              <p:par>
                                <p:cTn id="32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3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34" fill="hold">
                      <p:stCondLst>
                        <p:cond delay="indefinite"/>
                      </p:stCondLst>
                      <p:childTnLst>
                        <p:par>
                          <p:cTn id="35" fill="hold">
                            <p:stCondLst>
                              <p:cond delay="0"/>
                            </p:stCondLst>
                            <p:childTnLst>
                              <p:par>
                                <p:cTn id="36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8" fill="hold">
                            <p:stCondLst>
                              <p:cond delay="0"/>
                            </p:stCondLst>
                            <p:childTnLst>
                              <p:par>
                                <p:cTn id="39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4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1" fill="hold">
                      <p:stCondLst>
                        <p:cond delay="indefinite"/>
                      </p:stCondLst>
                      <p:childTnLst>
                        <p:par>
                          <p:cTn id="42" fill="hold">
                            <p:stCondLst>
                              <p:cond delay="0"/>
                            </p:stCondLst>
                            <p:childTnLst>
                              <p:par>
                                <p:cTn id="43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4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45" fill="hold">
                            <p:stCondLst>
                              <p:cond delay="0"/>
                            </p:stCondLst>
                            <p:childTnLst>
                              <p:par>
                                <p:cTn id="46" presetID="1" presetClass="entr" presetSubtype="0" fill="hold" nodeType="afterEffect">
                                  <p:stCondLst>
                                    <p:cond delay="500"/>
                                  </p:stCondLst>
                                  <p:childTnLst>
                                    <p:set>
                                      <p:cBhvr>
                                        <p:cTn id="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48" fill="hold">
                      <p:stCondLst>
                        <p:cond delay="indefinite"/>
                      </p:stCondLst>
                      <p:childTnLst>
                        <p:par>
                          <p:cTn id="49" fill="hold">
                            <p:stCondLst>
                              <p:cond delay="0"/>
                            </p:stCondLst>
                            <p:childTnLst>
                              <p:par>
                                <p:cTn id="50" presetID="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52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5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9" end="9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4" fill="hold">
                            <p:stCondLst>
                              <p:cond delay="0"/>
                            </p:stCondLst>
                            <p:childTnLst>
                              <p:par>
                                <p:cTn id="55" presetID="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5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0" end="10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57" fill="hold">
                      <p:stCondLst>
                        <p:cond delay="indefinite"/>
                      </p:stCondLst>
                      <p:childTnLst>
                        <p:par>
                          <p:cTn id="58" fill="hold">
                            <p:stCondLst>
                              <p:cond delay="0"/>
                            </p:stCondLst>
                            <p:childTnLst>
                              <p:par>
                                <p:cTn id="59" presetID="31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1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2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3" dur="2000" fill="hold"/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style.rotation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90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4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  <p:bldP spid="5" grpId="0"/>
      <p:bldP spid="6" grpId="0"/>
      <p:bldP spid="7" grpId="0"/>
      <p:bldP spid="8" grpId="0"/>
      <p:bldP spid="9" grpId="0"/>
      <p:bldP spid="10" grpId="0"/>
    </p:bld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And, notice how much easier the same problems are when </a:t>
            </a:r>
            <a:r>
              <a:rPr lang="en-US" b="1" i="1" dirty="0" smtClean="0"/>
              <a:t>displayed</a:t>
            </a:r>
            <a:r>
              <a:rPr lang="en-US" dirty="0" smtClean="0"/>
              <a:t> numerically</a:t>
            </a:r>
            <a:endParaRPr lang="en-US" dirty="0"/>
          </a:p>
        </p:txBody>
      </p:sp>
      <mc:AlternateContent xmlns:mc="http://schemas.openxmlformats.org/markup-compatibility/2006">
        <mc:Choice xmlns:a14="http://schemas.microsoft.com/office/drawing/2010/main" Requires="a14">
          <p:sp>
            <p:nvSpPr>
              <p:cNvPr id="3" name="Content Placeholder 2"/>
              <p:cNvSpPr>
                <a:spLocks noGrp="1"/>
              </p:cNvSpPr>
              <p:nvPr>
                <p:ph idx="1"/>
              </p:nvPr>
            </p:nvSpPr>
            <p:spPr>
              <a:xfrm>
                <a:off x="1005840" y="1572768"/>
                <a:ext cx="7132320" cy="4475694"/>
              </a:xfrm>
            </p:spPr>
            <p:txBody>
              <a:bodyPr>
                <a:normAutofit/>
              </a:bodyPr>
              <a:lstStyle/>
              <a:p>
                <a:r>
                  <a:rPr lang="en-US" sz="1600" dirty="0" smtClean="0"/>
                  <a:t>Fairly </a:t>
                </a:r>
                <a:r>
                  <a:rPr lang="en-US" sz="1600" dirty="0" smtClean="0"/>
                  <a:t>easy problems:</a:t>
                </a:r>
              </a:p>
              <a:p>
                <a:pPr lvl="1"/>
                <a:r>
                  <a:rPr lang="en-US" sz="1600" dirty="0" smtClean="0"/>
                  <a:t> 	6  x  8  = ____   …   48</a:t>
                </a:r>
              </a:p>
              <a:p>
                <a:pPr lvl="1"/>
                <a:r>
                  <a:rPr lang="en-US" sz="1600" dirty="0"/>
                  <a:t> </a:t>
                </a:r>
                <a:r>
                  <a:rPr lang="en-US" sz="1600" dirty="0" smtClean="0"/>
                  <a:t>	180  ÷  9  = ____   …   20</a:t>
                </a:r>
              </a:p>
              <a:p>
                <a:r>
                  <a:rPr lang="en-US" sz="1600" dirty="0" smtClean="0"/>
                  <a:t>More difficult problems: </a:t>
                </a:r>
              </a:p>
              <a:p>
                <a:pPr lvl="1"/>
                <a:r>
                  <a:rPr lang="en-US" sz="1600" dirty="0"/>
                  <a:t> 	13 </a:t>
                </a:r>
                <a:r>
                  <a:rPr lang="en-US" sz="1600" dirty="0" smtClean="0"/>
                  <a:t> x  11  = </a:t>
                </a:r>
                <a:r>
                  <a:rPr lang="en-US" sz="1600" dirty="0"/>
                  <a:t>____   …   143</a:t>
                </a:r>
              </a:p>
              <a:p>
                <a:pPr lvl="1"/>
                <a:r>
                  <a:rPr lang="en-US" sz="1600" dirty="0"/>
                  <a:t> 	210 </a:t>
                </a:r>
                <a:r>
                  <a:rPr lang="en-US" sz="1600" dirty="0" smtClean="0"/>
                  <a:t> ÷  15  = </a:t>
                </a:r>
                <a:r>
                  <a:rPr lang="en-US" sz="1600" dirty="0"/>
                  <a:t>____   …   14</a:t>
                </a:r>
              </a:p>
              <a:p>
                <a:pPr lvl="1"/>
                <a:r>
                  <a:rPr lang="en-US" sz="1600" dirty="0" smtClean="0"/>
                  <a:t> 	160  x  12  = ____   …   1,920 </a:t>
                </a:r>
              </a:p>
              <a:p>
                <a:pPr lvl="1"/>
                <a:r>
                  <a:rPr lang="en-US" sz="1600" dirty="0"/>
                  <a:t> </a:t>
                </a:r>
                <a:r>
                  <a:rPr lang="en-US" sz="1600" dirty="0" smtClean="0"/>
                  <a:t>	</a:t>
                </a:r>
                <a:r>
                  <a:rPr lang="en-US" sz="1600" dirty="0"/>
                  <a:t>1,750 </a:t>
                </a:r>
                <a:r>
                  <a:rPr lang="en-US" sz="1600" dirty="0" smtClean="0"/>
                  <a:t> ÷  25  = ____   …   70</a:t>
                </a:r>
                <a:endParaRPr lang="en-US" sz="1600" dirty="0"/>
              </a:p>
              <a:p>
                <a:r>
                  <a:rPr lang="en-US" sz="1600" dirty="0" smtClean="0"/>
                  <a:t>Difficult problem: </a:t>
                </a:r>
              </a:p>
              <a:p>
                <a:pPr lvl="1"/>
                <a:r>
                  <a:rPr lang="en-US" sz="1600" dirty="0" smtClean="0"/>
                  <a:t> </a:t>
                </a:r>
                <a:r>
                  <a:rPr lang="en-US" sz="1600" dirty="0" smtClean="0"/>
                  <a:t>	</a:t>
                </a:r>
                <a14:m>
                  <m:oMath xmlns:m="http://schemas.openxmlformats.org/officeDocument/2006/math">
                    <m:rad>
                      <m:radPr>
                        <m:ctrlPr>
                          <a:rPr lang="en-US" sz="1600" i="1" smtClean="0">
                            <a:latin typeface="Cambria Math" panose="02040503050406030204" pitchFamily="18" charset="0"/>
                          </a:rPr>
                        </m:ctrlPr>
                      </m:radPr>
                      <m:deg>
                        <m:r>
                          <a:rPr lang="en-US" sz="1600" i="1" smtClean="0">
                            <a:latin typeface="Cambria Math" panose="02040503050406030204" pitchFamily="18" charset="0"/>
                          </a:rPr>
                          <m:t>2</m:t>
                        </m:r>
                      </m:deg>
                      <m:e>
                        <m:r>
                          <a:rPr lang="en-US" sz="1600" b="0" i="1" smtClean="0">
                            <a:latin typeface="Cambria Math" panose="02040503050406030204" pitchFamily="18" charset="0"/>
                          </a:rPr>
                          <m:t> 10 </m:t>
                        </m:r>
                      </m:e>
                    </m:rad>
                  </m:oMath>
                </a14:m>
                <a:r>
                  <a:rPr lang="en-US" sz="1600" dirty="0" smtClean="0"/>
                  <a:t>   = ______    …   3.1623 </a:t>
                </a:r>
              </a:p>
              <a:p>
                <a:pPr marL="34290" indent="0">
                  <a:buNone/>
                </a:pPr>
                <a:endParaRPr lang="en-US" sz="1400" dirty="0" smtClean="0"/>
              </a:p>
              <a:p>
                <a:pPr marL="34290" indent="0">
                  <a:buNone/>
                </a:pPr>
                <a:r>
                  <a:rPr lang="en-US" dirty="0" smtClean="0">
                    <a:solidFill>
                      <a:srgbClr val="0070C0"/>
                    </a:solidFill>
                  </a:rPr>
                  <a:t> see </a:t>
                </a:r>
                <a:r>
                  <a:rPr lang="en-US" dirty="0" err="1" smtClean="0">
                    <a:solidFill>
                      <a:srgbClr val="0070C0"/>
                    </a:solidFill>
                  </a:rPr>
                  <a:t>Chrisomalis</a:t>
                </a:r>
                <a:r>
                  <a:rPr lang="en-US" dirty="0" smtClean="0">
                    <a:solidFill>
                      <a:srgbClr val="0070C0"/>
                    </a:solidFill>
                  </a:rPr>
                  <a:t> (2020) for more about cognitive effects of numeral systems </a:t>
                </a:r>
              </a:p>
              <a:p>
                <a:endParaRPr lang="en-US" sz="1750" dirty="0"/>
              </a:p>
            </p:txBody>
          </p:sp>
        </mc:Choice>
        <mc:Fallback>
          <p:sp>
            <p:nvSpPr>
              <p:cNvPr id="3" name="Content Placeholder 2"/>
              <p:cNvSpPr>
                <a:spLocks noGrp="1" noRot="1" noChangeAspect="1" noMove="1" noResize="1" noEditPoints="1" noAdjustHandles="1" noChangeArrowheads="1" noChangeShapeType="1" noTextEdit="1"/>
              </p:cNvSpPr>
              <p:nvPr>
                <p:ph idx="1"/>
              </p:nvPr>
            </p:nvSpPr>
            <p:spPr>
              <a:xfrm>
                <a:off x="1005840" y="1572768"/>
                <a:ext cx="7132320" cy="4475694"/>
              </a:xfrm>
              <a:blipFill rotWithShape="0">
                <a:blip r:embed="rId2"/>
                <a:stretch>
                  <a:fillRect t="-954"/>
                </a:stretch>
              </a:blipFill>
            </p:spPr>
            <p:txBody>
              <a:bodyPr/>
              <a:lstStyle/>
              <a:p>
                <a:r>
                  <a:rPr lang="en-US">
                    <a:noFill/>
                  </a:rPr>
                  <a:t> </a:t>
                </a:r>
              </a:p>
            </p:txBody>
          </p:sp>
        </mc:Fallback>
      </mc:AlternateContent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5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4672668" y="4412609"/>
            <a:ext cx="4148893" cy="69249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300" dirty="0" smtClean="0"/>
              <a:t>Can </a:t>
            </a:r>
            <a:r>
              <a:rPr lang="en-US" sz="1300" dirty="0"/>
              <a:t>solve square root problems </a:t>
            </a:r>
            <a:r>
              <a:rPr lang="en-US" sz="1300" u="sng" dirty="0"/>
              <a:t>without calculator</a:t>
            </a:r>
            <a:r>
              <a:rPr lang="en-US" sz="1300" dirty="0"/>
              <a:t> </a:t>
            </a:r>
            <a:endParaRPr lang="en-US" sz="1300" dirty="0" smtClean="0"/>
          </a:p>
          <a:p>
            <a:r>
              <a:rPr lang="en-US" sz="1300" dirty="0" smtClean="0"/>
              <a:t>using  pencil </a:t>
            </a:r>
            <a:r>
              <a:rPr lang="en-US" sz="1300" dirty="0"/>
              <a:t>and paper and the “averaging” method </a:t>
            </a:r>
            <a:endParaRPr lang="en-US" sz="1300" dirty="0" smtClean="0"/>
          </a:p>
          <a:p>
            <a:r>
              <a:rPr lang="en-US" sz="1300" dirty="0" smtClean="0"/>
              <a:t>… </a:t>
            </a:r>
            <a:r>
              <a:rPr lang="en-US" sz="1300" u="sng" dirty="0"/>
              <a:t>see next </a:t>
            </a:r>
            <a:r>
              <a:rPr lang="en-US" sz="1300" u="sng" dirty="0" smtClean="0"/>
              <a:t>slide</a:t>
            </a:r>
            <a:endParaRPr lang="en-US" sz="1300" u="sng" dirty="0"/>
          </a:p>
        </p:txBody>
      </p:sp>
    </p:spTree>
    <p:extLst>
      <p:ext uri="{BB962C8B-B14F-4D97-AF65-F5344CB8AC3E}">
        <p14:creationId xmlns:p14="http://schemas.microsoft.com/office/powerpoint/2010/main" val="220907763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500"/>
                            </p:stCondLst>
                            <p:childTnLst>
                              <p:par>
                                <p:cTn id="9" presetID="42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000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10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0" fill="hold"/>
                                        <p:tgtEl>
                                          <p:spTgt spid="3">
                                            <p:txEl>
                                              <p:pRg st="11" end="11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ASIDE:  “Averaging Method” to find the square root of a number</a:t>
            </a:r>
            <a:endParaRPr lang="en-US" dirty="0"/>
          </a:p>
        </p:txBody>
      </p:sp>
      <p:pic>
        <p:nvPicPr>
          <p:cNvPr id="4" name="Content Placeholder 3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810809" y="1413887"/>
            <a:ext cx="5522382" cy="4141787"/>
          </a:xfrm>
        </p:spPr>
      </p:pic>
      <p:sp>
        <p:nvSpPr>
          <p:cNvPr id="5" name="TextBox 4"/>
          <p:cNvSpPr txBox="1"/>
          <p:nvPr/>
        </p:nvSpPr>
        <p:spPr>
          <a:xfrm>
            <a:off x="1698183" y="5627188"/>
            <a:ext cx="5963492" cy="30777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dirty="0">
                <a:hlinkClick r:id="rId3"/>
              </a:rPr>
              <a:t>https://</a:t>
            </a:r>
            <a:r>
              <a:rPr lang="en-US" sz="1400" dirty="0" smtClean="0">
                <a:hlinkClick r:id="rId3"/>
              </a:rPr>
              <a:t>www.wikihow.com/Find-a-Square-Root-Without-a-Calculator</a:t>
            </a:r>
            <a:r>
              <a:rPr lang="en-US" sz="1400" dirty="0"/>
              <a:t> 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7508019" y="1452703"/>
            <a:ext cx="1481496" cy="954107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Step 1</a:t>
            </a:r>
          </a:p>
          <a:p>
            <a:r>
              <a:rPr lang="en-US" sz="1400" dirty="0" smtClean="0"/>
              <a:t>(integers whose</a:t>
            </a:r>
            <a:br>
              <a:rPr lang="en-US" sz="1400" dirty="0" smtClean="0"/>
            </a:br>
            <a:r>
              <a:rPr lang="en-US" sz="1400" dirty="0" smtClean="0"/>
              <a:t>squares straddle</a:t>
            </a:r>
            <a:br>
              <a:rPr lang="en-US" sz="1400" dirty="0" smtClean="0"/>
            </a:br>
            <a:r>
              <a:rPr lang="en-US" sz="1400" dirty="0" smtClean="0"/>
              <a:t>target number)</a:t>
            </a:r>
            <a:endParaRPr lang="en-US" sz="1400" dirty="0"/>
          </a:p>
        </p:txBody>
      </p:sp>
      <p:sp>
        <p:nvSpPr>
          <p:cNvPr id="6" name="TextBox 5"/>
          <p:cNvSpPr txBox="1"/>
          <p:nvPr/>
        </p:nvSpPr>
        <p:spPr>
          <a:xfrm>
            <a:off x="7461533" y="3609820"/>
            <a:ext cx="1502334" cy="523220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Step 3</a:t>
            </a:r>
          </a:p>
          <a:p>
            <a:r>
              <a:rPr lang="en-US" sz="1400" dirty="0" smtClean="0"/>
              <a:t>(find 1</a:t>
            </a:r>
            <a:r>
              <a:rPr lang="en-US" sz="1400" baseline="30000" dirty="0" smtClean="0"/>
              <a:t>st</a:t>
            </a:r>
            <a:r>
              <a:rPr lang="en-US" sz="1400" dirty="0" smtClean="0"/>
              <a:t> average)</a:t>
            </a:r>
            <a:endParaRPr lang="en-US" sz="1400" dirty="0"/>
          </a:p>
        </p:txBody>
      </p:sp>
      <p:sp>
        <p:nvSpPr>
          <p:cNvPr id="7" name="TextBox 6"/>
          <p:cNvSpPr txBox="1"/>
          <p:nvPr/>
        </p:nvSpPr>
        <p:spPr>
          <a:xfrm>
            <a:off x="237943" y="3602853"/>
            <a:ext cx="1553630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Step 5</a:t>
            </a:r>
          </a:p>
          <a:p>
            <a:r>
              <a:rPr lang="en-US" sz="1400" dirty="0" smtClean="0"/>
              <a:t>(find 2</a:t>
            </a:r>
            <a:r>
              <a:rPr lang="en-US" sz="1400" baseline="30000" dirty="0" smtClean="0"/>
              <a:t>nd</a:t>
            </a:r>
            <a:r>
              <a:rPr lang="en-US" sz="1400" dirty="0" smtClean="0"/>
              <a:t> average,</a:t>
            </a:r>
            <a:br>
              <a:rPr lang="en-US" sz="1400" dirty="0" smtClean="0"/>
            </a:br>
            <a:r>
              <a:rPr lang="en-US" sz="1400" dirty="0" smtClean="0"/>
              <a:t>i.e., the answer)</a:t>
            </a:r>
            <a:endParaRPr lang="en-US" sz="1400" dirty="0"/>
          </a:p>
        </p:txBody>
      </p:sp>
      <p:sp>
        <p:nvSpPr>
          <p:cNvPr id="8" name="TextBox 7"/>
          <p:cNvSpPr txBox="1"/>
          <p:nvPr/>
        </p:nvSpPr>
        <p:spPr>
          <a:xfrm>
            <a:off x="262688" y="4731938"/>
            <a:ext cx="1447832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Step 6</a:t>
            </a:r>
          </a:p>
          <a:p>
            <a:r>
              <a:rPr lang="en-US" sz="1400" dirty="0" smtClean="0"/>
              <a:t>(check answer</a:t>
            </a:r>
            <a:br>
              <a:rPr lang="en-US" sz="1400" dirty="0" smtClean="0"/>
            </a:br>
            <a:r>
              <a:rPr lang="en-US" sz="1400" dirty="0" smtClean="0"/>
              <a:t>by multiplying)</a:t>
            </a:r>
            <a:endParaRPr lang="en-US" sz="1400" dirty="0"/>
          </a:p>
        </p:txBody>
      </p:sp>
      <p:sp>
        <p:nvSpPr>
          <p:cNvPr id="9" name="TextBox 8"/>
          <p:cNvSpPr txBox="1"/>
          <p:nvPr/>
        </p:nvSpPr>
        <p:spPr>
          <a:xfrm>
            <a:off x="7399015" y="4778104"/>
            <a:ext cx="1787669" cy="646331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/>
              <a:t>ANSWER</a:t>
            </a:r>
          </a:p>
          <a:p>
            <a:r>
              <a:rPr lang="en-US" dirty="0" smtClean="0"/>
              <a:t>(approximated)</a:t>
            </a:r>
            <a:endParaRPr lang="en-US" dirty="0"/>
          </a:p>
        </p:txBody>
      </p:sp>
      <p:sp>
        <p:nvSpPr>
          <p:cNvPr id="10" name="TextBox 9"/>
          <p:cNvSpPr txBox="1"/>
          <p:nvPr/>
        </p:nvSpPr>
        <p:spPr>
          <a:xfrm>
            <a:off x="7461533" y="2638983"/>
            <a:ext cx="1527982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Step 2</a:t>
            </a:r>
          </a:p>
          <a:p>
            <a:r>
              <a:rPr lang="en-US" sz="1400" dirty="0" smtClean="0"/>
              <a:t>(divide target</a:t>
            </a:r>
            <a:br>
              <a:rPr lang="en-US" sz="1400" dirty="0" smtClean="0"/>
            </a:br>
            <a:r>
              <a:rPr lang="en-US" sz="1400" dirty="0" smtClean="0"/>
              <a:t>by lower integer)</a:t>
            </a:r>
            <a:endParaRPr lang="en-US" sz="1400" dirty="0"/>
          </a:p>
        </p:txBody>
      </p:sp>
      <p:sp>
        <p:nvSpPr>
          <p:cNvPr id="11" name="TextBox 10"/>
          <p:cNvSpPr txBox="1"/>
          <p:nvPr/>
        </p:nvSpPr>
        <p:spPr>
          <a:xfrm>
            <a:off x="262688" y="2382254"/>
            <a:ext cx="1305165" cy="73866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1400" b="1" dirty="0" smtClean="0"/>
              <a:t>Step 4</a:t>
            </a:r>
          </a:p>
          <a:p>
            <a:r>
              <a:rPr lang="en-US" sz="1400" dirty="0" smtClean="0"/>
              <a:t>(divide target</a:t>
            </a:r>
            <a:br>
              <a:rPr lang="en-US" sz="1400" dirty="0" smtClean="0"/>
            </a:br>
            <a:r>
              <a:rPr lang="en-US" sz="1400" dirty="0" smtClean="0"/>
              <a:t>by 1</a:t>
            </a:r>
            <a:r>
              <a:rPr lang="en-US" sz="1400" baseline="30000" dirty="0" smtClean="0"/>
              <a:t>st</a:t>
            </a:r>
            <a:r>
              <a:rPr lang="en-US" sz="1400" dirty="0" smtClean="0"/>
              <a:t> average)</a:t>
            </a:r>
            <a:endParaRPr lang="en-US" sz="1400" dirty="0"/>
          </a:p>
        </p:txBody>
      </p:sp>
      <p:sp>
        <p:nvSpPr>
          <p:cNvPr id="12" name="TextBox 11"/>
          <p:cNvSpPr txBox="1"/>
          <p:nvPr/>
        </p:nvSpPr>
        <p:spPr>
          <a:xfrm>
            <a:off x="271170" y="1683117"/>
            <a:ext cx="1455848" cy="369332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b="1" dirty="0" smtClean="0"/>
              <a:t>PROBLEM</a:t>
            </a:r>
            <a:endParaRPr lang="en-US" b="1" dirty="0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30455157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K E Y   P O I N T S   …   from Example #1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05840" y="1572767"/>
            <a:ext cx="7132320" cy="4433749"/>
          </a:xfrm>
        </p:spPr>
        <p:txBody>
          <a:bodyPr>
            <a:noAutofit/>
          </a:bodyPr>
          <a:lstStyle/>
          <a:p>
            <a:pPr marL="34290" indent="0">
              <a:buNone/>
            </a:pPr>
            <a:r>
              <a:rPr lang="en-US" sz="2000" dirty="0" smtClean="0"/>
              <a:t>Doing these sorts of multiplication and division problems mobilizes several kinds of knowledge structures that work together:</a:t>
            </a:r>
          </a:p>
          <a:p>
            <a:pPr marL="491490" indent="-457200">
              <a:buFont typeface="+mj-lt"/>
              <a:buAutoNum type="alphaLcParenR"/>
            </a:pPr>
            <a:r>
              <a:rPr lang="en-US" sz="2000" dirty="0" smtClean="0"/>
              <a:t> </a:t>
            </a:r>
            <a:r>
              <a:rPr lang="en-US" sz="2000" dirty="0" smtClean="0">
                <a:solidFill>
                  <a:srgbClr val="C00000"/>
                </a:solidFill>
              </a:rPr>
              <a:t>ROTE </a:t>
            </a:r>
            <a:r>
              <a:rPr lang="en-US" sz="2000" dirty="0">
                <a:solidFill>
                  <a:srgbClr val="C00000"/>
                </a:solidFill>
              </a:rPr>
              <a:t>MEMORIZATION</a:t>
            </a:r>
            <a:r>
              <a:rPr lang="en-US" sz="2000" dirty="0"/>
              <a:t> – </a:t>
            </a:r>
            <a:r>
              <a:rPr lang="en-US" sz="2000" dirty="0" smtClean="0"/>
              <a:t>We rapidly recall specific values in the Multiplication Table from long-term memory.</a:t>
            </a:r>
          </a:p>
          <a:p>
            <a:pPr marL="491490" indent="-457200">
              <a:buFont typeface="+mj-lt"/>
              <a:buAutoNum type="alphaLcParenR"/>
            </a:pPr>
            <a:r>
              <a:rPr lang="en-US" sz="2000" dirty="0" smtClean="0"/>
              <a:t> </a:t>
            </a:r>
            <a:r>
              <a:rPr lang="en-US" sz="2000" dirty="0" smtClean="0">
                <a:solidFill>
                  <a:srgbClr val="C00000"/>
                </a:solidFill>
              </a:rPr>
              <a:t>VISUALIZATION</a:t>
            </a:r>
            <a:r>
              <a:rPr lang="en-US" sz="2000" dirty="0" smtClean="0"/>
              <a:t> </a:t>
            </a:r>
            <a:r>
              <a:rPr lang="en-US" sz="2000" dirty="0"/>
              <a:t>– </a:t>
            </a:r>
            <a:r>
              <a:rPr lang="en-US" sz="2000" dirty="0" smtClean="0"/>
              <a:t>We generally visualize the quantities involved as “numerals” arranged in operation-specific layouts (which is itself a higher-order strategy that we learn in grade school).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31879233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05840" y="1353312"/>
            <a:ext cx="7132320" cy="4361688"/>
          </a:xfrm>
        </p:spPr>
        <p:txBody>
          <a:bodyPr>
            <a:normAutofit/>
          </a:bodyPr>
          <a:lstStyle/>
          <a:p>
            <a:pPr marL="491490" indent="-457200">
              <a:buFont typeface="+mj-lt"/>
              <a:buAutoNum type="alphaLcParenR" startAt="3"/>
            </a:pPr>
            <a:r>
              <a:rPr lang="en-US" sz="2000" dirty="0" smtClean="0"/>
              <a:t> </a:t>
            </a:r>
            <a:r>
              <a:rPr lang="en-US" sz="2000" dirty="0" smtClean="0">
                <a:solidFill>
                  <a:srgbClr val="C00000"/>
                </a:solidFill>
              </a:rPr>
              <a:t>CALCULATING TACTICS</a:t>
            </a:r>
            <a:r>
              <a:rPr lang="en-US" sz="2000" dirty="0" smtClean="0"/>
              <a:t> </a:t>
            </a:r>
            <a:r>
              <a:rPr lang="en-US" sz="2000" dirty="0"/>
              <a:t>– </a:t>
            </a:r>
            <a:r>
              <a:rPr lang="en-US" sz="2000" dirty="0" smtClean="0"/>
              <a:t>There </a:t>
            </a:r>
            <a:r>
              <a:rPr lang="en-US" sz="2000" dirty="0"/>
              <a:t>are </a:t>
            </a:r>
            <a:r>
              <a:rPr lang="en-US" sz="2000" dirty="0" smtClean="0"/>
              <a:t>different procedures one </a:t>
            </a:r>
            <a:r>
              <a:rPr lang="en-US" sz="2000" dirty="0"/>
              <a:t>may use even for fairly simple problems, </a:t>
            </a:r>
            <a:r>
              <a:rPr lang="en-US" sz="2000" dirty="0" smtClean="0"/>
              <a:t>e.g., </a:t>
            </a:r>
            <a:r>
              <a:rPr lang="en-US" sz="2000" b="1" dirty="0" smtClean="0"/>
              <a:t>13 </a:t>
            </a:r>
            <a:r>
              <a:rPr lang="en-US" sz="2000" b="1" dirty="0"/>
              <a:t>x </a:t>
            </a:r>
            <a:r>
              <a:rPr lang="en-US" sz="2000" b="1" dirty="0" smtClean="0"/>
              <a:t>11</a:t>
            </a:r>
            <a:r>
              <a:rPr lang="en-US" sz="2000" dirty="0" smtClean="0"/>
              <a:t>. For instance… </a:t>
            </a:r>
            <a:endParaRPr lang="en-US" sz="2000" dirty="0"/>
          </a:p>
          <a:p>
            <a:pPr lvl="2"/>
            <a:r>
              <a:rPr lang="en-US" sz="1600" dirty="0"/>
              <a:t>SALLY visualizes the numbers </a:t>
            </a:r>
            <a:r>
              <a:rPr lang="en-US" sz="1600" dirty="0" smtClean="0"/>
              <a:t>and </a:t>
            </a:r>
            <a:r>
              <a:rPr lang="en-US" sz="1600" dirty="0"/>
              <a:t>recognizes a shortcut to the answer, </a:t>
            </a:r>
            <a:r>
              <a:rPr lang="en-US" sz="1600" dirty="0" smtClean="0"/>
              <a:t>i.e., </a:t>
            </a:r>
            <a:r>
              <a:rPr lang="en-US" sz="1600" dirty="0"/>
              <a:t>she mentally multiplies 13 by 10 (just </a:t>
            </a:r>
            <a:r>
              <a:rPr lang="en-US" sz="1600" dirty="0" smtClean="0"/>
              <a:t>adds </a:t>
            </a:r>
            <a:r>
              <a:rPr lang="en-US" sz="1600" dirty="0"/>
              <a:t>a zero to 13) and then adds one more 13 to the 130 to get the answer of </a:t>
            </a:r>
            <a:r>
              <a:rPr lang="en-US" sz="1600" dirty="0" smtClean="0"/>
              <a:t>143. </a:t>
            </a:r>
            <a:endParaRPr lang="en-US" sz="1600" dirty="0"/>
          </a:p>
          <a:p>
            <a:pPr lvl="2"/>
            <a:r>
              <a:rPr lang="en-US" sz="1600" dirty="0"/>
              <a:t>FRED visualizes “13” with “11” beneath it and a line </a:t>
            </a:r>
            <a:r>
              <a:rPr lang="en-US" sz="1600" dirty="0" smtClean="0"/>
              <a:t>underneath, then uses </a:t>
            </a:r>
            <a:r>
              <a:rPr lang="en-US" sz="1600" dirty="0"/>
              <a:t>the </a:t>
            </a:r>
            <a:r>
              <a:rPr lang="en-US" sz="1600" dirty="0" smtClean="0"/>
              <a:t>general multiplication </a:t>
            </a:r>
            <a:r>
              <a:rPr lang="en-US" sz="1600" dirty="0"/>
              <a:t>procedure he learned in elementary school, i.e., he multiplies 13 by the 1 in the unit column and mentally ‘writes’ 13 below the line, drops down and moves over one column and multiplies the original 13 by the 1 in the ‘tens’ column, and then adds the two lines together to get 143</a:t>
            </a:r>
          </a:p>
          <a:p>
            <a:pPr marL="377190" indent="-342900">
              <a:buFont typeface="+mj-lt"/>
              <a:buAutoNum type="alphaLcParenR" startAt="3"/>
            </a:pPr>
            <a:r>
              <a:rPr lang="en-US" sz="2000" dirty="0" smtClean="0"/>
              <a:t> </a:t>
            </a:r>
            <a:r>
              <a:rPr lang="en-US" sz="2000" dirty="0" smtClean="0">
                <a:solidFill>
                  <a:srgbClr val="C00000"/>
                </a:solidFill>
              </a:rPr>
              <a:t>EXTERNAL AIDS</a:t>
            </a:r>
            <a:r>
              <a:rPr lang="en-US" sz="2000" dirty="0" smtClean="0"/>
              <a:t> – If problems involve </a:t>
            </a:r>
            <a:r>
              <a:rPr lang="en-US" sz="2000" dirty="0"/>
              <a:t>several intermediate steps, </a:t>
            </a:r>
            <a:r>
              <a:rPr lang="en-US" sz="2000" dirty="0" smtClean="0"/>
              <a:t>then pencil </a:t>
            </a:r>
            <a:r>
              <a:rPr lang="en-US" sz="2000" dirty="0"/>
              <a:t>and paper are </a:t>
            </a:r>
            <a:r>
              <a:rPr lang="en-US" sz="2000" dirty="0" smtClean="0"/>
              <a:t>generally required to overcome short-term </a:t>
            </a:r>
            <a:r>
              <a:rPr lang="en-US" sz="2000" dirty="0"/>
              <a:t>memory </a:t>
            </a:r>
            <a:r>
              <a:rPr lang="en-US" sz="2000" dirty="0" smtClean="0"/>
              <a:t>limitations.</a:t>
            </a:r>
            <a:endParaRPr lang="en-US" sz="2000" dirty="0"/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9825745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/>
              <a:t>Bartending</a:t>
            </a:r>
            <a:endParaRPr lang="en-US" sz="3600" dirty="0"/>
          </a:p>
        </p:txBody>
      </p:sp>
      <p:pic>
        <p:nvPicPr>
          <p:cNvPr id="6" name="Picture Placeholder 5"/>
          <p:cNvPicPr>
            <a:picLocks noGrp="1" noChangeAspect="1"/>
          </p:cNvPicPr>
          <p:nvPr>
            <p:ph type="pic"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813" r="7813"/>
          <a:stretch>
            <a:fillRect/>
          </a:stretch>
        </p:blipFill>
        <p:spPr>
          <a:xfrm>
            <a:off x="603866" y="903914"/>
            <a:ext cx="5143500" cy="4572000"/>
          </a:xfrm>
        </p:spPr>
      </p:pic>
      <p:sp>
        <p:nvSpPr>
          <p:cNvPr id="5" name="Text Placeholder 4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996840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Thinking while bartending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fontScale="92500" lnSpcReduction="10000"/>
          </a:bodyPr>
          <a:lstStyle/>
          <a:p>
            <a:pPr marL="34290" indent="0">
              <a:buNone/>
            </a:pPr>
            <a:r>
              <a:rPr lang="en-US" sz="1900" dirty="0" smtClean="0"/>
              <a:t>Bartending is a complicated “everyday activity”, but I’ll just note some of what is involved.</a:t>
            </a:r>
            <a:r>
              <a:rPr lang="en-US" sz="1800" dirty="0" smtClean="0"/>
              <a:t> </a:t>
            </a:r>
            <a:r>
              <a:rPr lang="en-US" dirty="0" smtClean="0"/>
              <a:t/>
            </a:r>
            <a:br>
              <a:rPr lang="en-US" dirty="0" smtClean="0"/>
            </a:br>
            <a:r>
              <a:rPr lang="en-US" dirty="0"/>
              <a:t>	</a:t>
            </a:r>
            <a:r>
              <a:rPr lang="en-US" dirty="0" smtClean="0"/>
              <a:t>		For a more detailed account, see: </a:t>
            </a:r>
          </a:p>
          <a:p>
            <a:pPr marL="445770" lvl="2" indent="0">
              <a:buNone/>
            </a:pPr>
            <a:r>
              <a:rPr lang="en-US" sz="1500" dirty="0" smtClean="0"/>
              <a:t>Gatewood</a:t>
            </a:r>
            <a:r>
              <a:rPr lang="en-US" sz="1500" dirty="0"/>
              <a:t>, John B. (2024) Thinking while doing: Active cognition in bartending. </a:t>
            </a:r>
            <a:r>
              <a:rPr lang="en-US" sz="1500" dirty="0" smtClean="0"/>
              <a:t/>
            </a:r>
            <a:br>
              <a:rPr lang="en-US" sz="1500" dirty="0" smtClean="0"/>
            </a:br>
            <a:r>
              <a:rPr lang="en-US" sz="1500" dirty="0" smtClean="0"/>
              <a:t>In </a:t>
            </a:r>
            <a:r>
              <a:rPr lang="en-US" sz="1500" dirty="0"/>
              <a:t>Giovanni Bennardo, Victor C. de </a:t>
            </a:r>
            <a:r>
              <a:rPr lang="en-US" sz="1500" dirty="0" err="1"/>
              <a:t>Munck</a:t>
            </a:r>
            <a:r>
              <a:rPr lang="en-US" sz="1500" dirty="0"/>
              <a:t>, and Stephen </a:t>
            </a:r>
            <a:r>
              <a:rPr lang="en-US" sz="1500" dirty="0" err="1"/>
              <a:t>Chrisomalis</a:t>
            </a:r>
            <a:r>
              <a:rPr lang="en-US" sz="1500" dirty="0"/>
              <a:t>, eds., </a:t>
            </a:r>
            <a:r>
              <a:rPr lang="en-US" sz="1500" i="1" dirty="0"/>
              <a:t>Cognition </a:t>
            </a:r>
            <a:r>
              <a:rPr lang="en-US" sz="1500" i="1" dirty="0" smtClean="0"/>
              <a:t>In </a:t>
            </a:r>
            <a:r>
              <a:rPr lang="en-US" sz="1500" i="1" dirty="0"/>
              <a:t>and Out of the Mind: Advances in Cultural Model Theory</a:t>
            </a:r>
            <a:r>
              <a:rPr lang="en-US" sz="1500" dirty="0"/>
              <a:t>, pp. 123−158. New York: Palgrave Macmillan.</a:t>
            </a:r>
          </a:p>
          <a:p>
            <a:pPr marL="34290" indent="0">
              <a:buNone/>
            </a:pPr>
            <a:r>
              <a:rPr lang="en-US" sz="1800" dirty="0" smtClean="0"/>
              <a:t>==================================================</a:t>
            </a:r>
          </a:p>
          <a:p>
            <a:r>
              <a:rPr lang="en-US" sz="1900" dirty="0" smtClean="0"/>
              <a:t>The essential task of bartending – “taking orders, making drinks” – involves several kinds and scales of knowledge structures as well as externalized memory aids.</a:t>
            </a:r>
          </a:p>
          <a:p>
            <a:r>
              <a:rPr lang="en-US" sz="1900" dirty="0" smtClean="0"/>
              <a:t>These come into play at different points in the process and have different temporal properties. </a:t>
            </a:r>
          </a:p>
          <a:p>
            <a:r>
              <a:rPr lang="en-US" sz="1900" dirty="0" smtClean="0"/>
              <a:t>And, bartending involves “specialist” knowledge as well as “public” knowledge.</a:t>
            </a:r>
            <a:endParaRPr lang="en-US" sz="19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10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5054028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Common misconceptions of bartending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377190" indent="-342900">
              <a:buFont typeface="+mj-lt"/>
              <a:buAutoNum type="arabicPeriod"/>
            </a:pPr>
            <a:r>
              <a:rPr lang="en-US" sz="1800" dirty="0" smtClean="0"/>
              <a:t>Drink recipes are as idiosyncratic and diverse as their names. (Corollary: bartenders must have prodigious memories.)</a:t>
            </a:r>
          </a:p>
          <a:p>
            <a:pPr marL="240030" lvl="1" indent="0">
              <a:buNone/>
            </a:pPr>
            <a:r>
              <a:rPr lang="en-US" sz="1400" dirty="0" smtClean="0"/>
              <a:t>Actually:  Good bartenders recognize there are several “basic recipe templates” underlying much of the diversity among mixed drinks. </a:t>
            </a:r>
          </a:p>
          <a:p>
            <a:pPr marL="240030" lvl="1" indent="0">
              <a:buNone/>
            </a:pPr>
            <a:endParaRPr lang="en-US" sz="1400" dirty="0" smtClean="0"/>
          </a:p>
          <a:p>
            <a:pPr marL="377190" indent="-342900">
              <a:buFont typeface="+mj-lt"/>
              <a:buAutoNum type="arabicPeriod"/>
            </a:pPr>
            <a:r>
              <a:rPr lang="en-US" sz="1800" dirty="0" smtClean="0"/>
              <a:t>Drink recipes are immutable and unchanging. </a:t>
            </a:r>
          </a:p>
          <a:p>
            <a:pPr marL="240030" lvl="1" indent="0">
              <a:buNone/>
            </a:pPr>
            <a:r>
              <a:rPr lang="en-US" sz="1400" dirty="0" smtClean="0"/>
              <a:t>Actually:  Good </a:t>
            </a:r>
            <a:r>
              <a:rPr lang="en-US" sz="1400" dirty="0"/>
              <a:t>bartenders play around with </a:t>
            </a:r>
            <a:r>
              <a:rPr lang="en-US" sz="1400" dirty="0" smtClean="0"/>
              <a:t>even classic </a:t>
            </a:r>
            <a:r>
              <a:rPr lang="en-US" sz="1400" dirty="0"/>
              <a:t>drink recipes to make their bars </a:t>
            </a:r>
            <a:r>
              <a:rPr lang="en-US" sz="1400" dirty="0" smtClean="0"/>
              <a:t>distinctive. </a:t>
            </a:r>
          </a:p>
          <a:p>
            <a:pPr marL="240030" lvl="1" indent="0">
              <a:buNone/>
            </a:pPr>
            <a:endParaRPr lang="en-US" sz="1400" dirty="0"/>
          </a:p>
          <a:p>
            <a:pPr marL="377190" indent="-342900">
              <a:buFont typeface="+mj-lt"/>
              <a:buAutoNum type="arabicPeriod"/>
            </a:pPr>
            <a:r>
              <a:rPr lang="en-US" sz="1800" dirty="0" smtClean="0"/>
              <a:t>The individual drink is the basic unit around which the bartender’s thoughts and actions revolve. </a:t>
            </a:r>
          </a:p>
          <a:p>
            <a:pPr marL="240030" lvl="1" indent="0">
              <a:buNone/>
            </a:pPr>
            <a:r>
              <a:rPr lang="en-US" sz="1400" dirty="0" smtClean="0"/>
              <a:t>Actually:  Good bartenders make the various drinks in a multiple-drink order concurrently, rather than sequentially  (much FASTER than making the drinks </a:t>
            </a:r>
            <a:br>
              <a:rPr lang="en-US" sz="1400" dirty="0" smtClean="0"/>
            </a:br>
            <a:r>
              <a:rPr lang="en-US" sz="1400" dirty="0" smtClean="0"/>
              <a:t>one-at-a-time). </a:t>
            </a:r>
            <a:endParaRPr lang="en-US" sz="1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11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467841642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3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Basics of “taking orders, making drink”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1800" i="1" u="sng" dirty="0" smtClean="0"/>
              <a:t>Understanding</a:t>
            </a:r>
            <a:r>
              <a:rPr lang="en-US" sz="1800" dirty="0" smtClean="0"/>
              <a:t> the domain of drinks in terms of a developed classification scheme  (“deep structures” as well as “surface structures”)</a:t>
            </a:r>
          </a:p>
          <a:p>
            <a:r>
              <a:rPr lang="en-US" sz="1800" i="1" u="sng" dirty="0" smtClean="0"/>
              <a:t>Hearing and remembering</a:t>
            </a:r>
            <a:r>
              <a:rPr lang="en-US" sz="1800" dirty="0" smtClean="0"/>
              <a:t> the customers’ orders</a:t>
            </a:r>
          </a:p>
          <a:p>
            <a:r>
              <a:rPr lang="en-US" sz="1800" i="1" u="sng" dirty="0" smtClean="0"/>
              <a:t>Translating</a:t>
            </a:r>
            <a:r>
              <a:rPr lang="en-US" sz="1800" dirty="0" smtClean="0"/>
              <a:t> drink orders into basic recipe templates, then recalling the specific recipes for each drink ordered</a:t>
            </a:r>
          </a:p>
          <a:p>
            <a:r>
              <a:rPr lang="en-US" sz="1800" i="1" u="sng" dirty="0" smtClean="0"/>
              <a:t>Measuring</a:t>
            </a:r>
            <a:r>
              <a:rPr lang="en-US" sz="1800" dirty="0" smtClean="0"/>
              <a:t> ingredients quickly  (e.g., “count-pouring”) </a:t>
            </a:r>
          </a:p>
          <a:p>
            <a:r>
              <a:rPr lang="en-US" sz="1800" dirty="0" smtClean="0"/>
              <a:t>Performing, quickly, the appropriate </a:t>
            </a:r>
            <a:r>
              <a:rPr lang="en-US" sz="1800" i="1" u="sng" dirty="0" smtClean="0"/>
              <a:t>mixing techniques</a:t>
            </a:r>
            <a:r>
              <a:rPr lang="en-US" sz="1800" dirty="0" smtClean="0"/>
              <a:t>  (pouring, stirring, shaking, blending, floating) </a:t>
            </a:r>
          </a:p>
          <a:p>
            <a:r>
              <a:rPr lang="en-US" sz="1800" i="1" u="sng" dirty="0" smtClean="0"/>
              <a:t>Presenting</a:t>
            </a:r>
            <a:r>
              <a:rPr lang="en-US" sz="1800" dirty="0" smtClean="0"/>
              <a:t> drinks appropriately and quickly  (glassware, special glassware preparations, garnishes, using ice correctly)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12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16699088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How bartenders increase their speed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377190" indent="-342900">
              <a:buFont typeface="+mj-lt"/>
              <a:buAutoNum type="arabicPeriod"/>
            </a:pPr>
            <a:r>
              <a:rPr lang="en-US" sz="2000" dirty="0" smtClean="0"/>
              <a:t>Understand drinks in terms of basic recipe templates.</a:t>
            </a:r>
          </a:p>
          <a:p>
            <a:pPr marL="377190" indent="-342900">
              <a:buFont typeface="+mj-lt"/>
              <a:buAutoNum type="arabicPeriod"/>
            </a:pPr>
            <a:r>
              <a:rPr lang="en-US" sz="2000" dirty="0" smtClean="0"/>
              <a:t>Use glassware as mnemonic aids, especially for</a:t>
            </a:r>
            <a:br>
              <a:rPr lang="en-US" sz="2000" dirty="0" smtClean="0"/>
            </a:br>
            <a:r>
              <a:rPr lang="en-US" sz="2000" dirty="0" smtClean="0"/>
              <a:t>multi-drink orders. </a:t>
            </a:r>
          </a:p>
          <a:p>
            <a:pPr marL="377190" indent="-342900">
              <a:buFont typeface="+mj-lt"/>
              <a:buAutoNum type="arabicPeriod"/>
            </a:pPr>
            <a:r>
              <a:rPr lang="en-US" sz="2000" dirty="0" smtClean="0"/>
              <a:t>Know when to make drinks concurrently rather than sequentially. </a:t>
            </a:r>
          </a:p>
          <a:p>
            <a:pPr marL="377190" indent="-342900">
              <a:buFont typeface="+mj-lt"/>
              <a:buAutoNum type="arabicPeriod"/>
            </a:pPr>
            <a:r>
              <a:rPr lang="en-US" sz="2000" dirty="0"/>
              <a:t>Use both hands. </a:t>
            </a:r>
          </a:p>
          <a:p>
            <a:pPr marL="34290" indent="0">
              <a:buNone/>
            </a:pPr>
            <a:endParaRPr lang="en-US" sz="20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19545004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K E Y   P O I N T S   …   from Example #2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 lnSpcReduction="10000"/>
          </a:bodyPr>
          <a:lstStyle/>
          <a:p>
            <a:pPr marL="34290" indent="0">
              <a:buNone/>
            </a:pPr>
            <a:r>
              <a:rPr lang="en-US" sz="2200" dirty="0" smtClean="0"/>
              <a:t>Taking orders and making drinks mobilizes </a:t>
            </a:r>
            <a:r>
              <a:rPr lang="en-US" sz="2200" dirty="0"/>
              <a:t>several kinds of knowledge structures that work together</a:t>
            </a:r>
            <a:r>
              <a:rPr lang="en-US" sz="2200" dirty="0" smtClean="0"/>
              <a:t>: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DOMAIN KNOWLEDGE</a:t>
            </a:r>
            <a:r>
              <a:rPr lang="en-US" sz="1800" dirty="0" smtClean="0"/>
              <a:t> – memorized different beverage types as well as their brand name varieties  (stored in long-term memory).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RECIPES</a:t>
            </a:r>
            <a:r>
              <a:rPr lang="en-US" sz="1800" dirty="0" smtClean="0"/>
              <a:t> – memorized recipes and mixing </a:t>
            </a:r>
            <a:r>
              <a:rPr lang="en-US" sz="1800" dirty="0"/>
              <a:t>p</a:t>
            </a:r>
            <a:r>
              <a:rPr lang="en-US" sz="1800" dirty="0" smtClean="0"/>
              <a:t>rocedures for a fairly large number of specific drinks  (but relying on bartender manuals for additional recipes).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BASIC RECIPE TEMPLATES</a:t>
            </a:r>
            <a:r>
              <a:rPr lang="en-US" sz="1800" dirty="0" smtClean="0"/>
              <a:t> – “deep structures” for different families of mixed drinks based on the number of main ingredients and their approximate proportions  (learned mostly from experienced bartenders, with some recognized oneself).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PRODUCTION PLANS</a:t>
            </a:r>
            <a:r>
              <a:rPr lang="en-US" sz="1800" dirty="0" smtClean="0"/>
              <a:t> – </a:t>
            </a:r>
            <a:r>
              <a:rPr lang="en-US" sz="1800" i="1" dirty="0" smtClean="0"/>
              <a:t>ad hoc</a:t>
            </a:r>
            <a:r>
              <a:rPr lang="en-US" sz="1800" dirty="0" smtClean="0"/>
              <a:t>, temporary plans for filling particular multi-drink orders concurrently  (mercifully forgotten once order is filled).</a:t>
            </a:r>
            <a:endParaRPr lang="en-U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14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8030161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endParaRPr lang="en-US" sz="1600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34290" indent="0">
              <a:buNone/>
            </a:pPr>
            <a:r>
              <a:rPr lang="en-US" sz="2200" dirty="0" smtClean="0"/>
              <a:t>Efficient bartenders use external aids: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GLASSWARE</a:t>
            </a:r>
            <a:r>
              <a:rPr lang="en-US" sz="1800" dirty="0" smtClean="0"/>
              <a:t>  – as soon as a production plan for filling a </a:t>
            </a:r>
            <a:br>
              <a:rPr lang="en-US" sz="1800" dirty="0" smtClean="0"/>
            </a:br>
            <a:r>
              <a:rPr lang="en-US" sz="1800" dirty="0" smtClean="0"/>
              <a:t>multi-drink order has been formulated, put the glasses in sequence on the mixing area  =&gt;  </a:t>
            </a:r>
            <a:r>
              <a:rPr lang="en-US" sz="1800" i="1" dirty="0" smtClean="0"/>
              <a:t>ad hoc</a:t>
            </a:r>
            <a:r>
              <a:rPr lang="en-US" sz="1800" dirty="0" smtClean="0"/>
              <a:t> mnemonic aid.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POSITION OF BOOZES</a:t>
            </a:r>
            <a:r>
              <a:rPr lang="en-US" sz="1800" dirty="0" smtClean="0"/>
              <a:t> – the positions of a bar’s vodka, gin, whiskey, etc., in the ‘well’ are fixed, so that bartenders can reach down and grab the correct bottle usually without looking, which speeds things up. 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“COUNT-POURING”</a:t>
            </a:r>
            <a:r>
              <a:rPr lang="en-US" sz="1800" dirty="0" smtClean="0"/>
              <a:t> – fast way to measure liquids by pouring  directly into glassware while silently counting at a practiced cadence  =&gt;  timing depends on the kind of bottle stopper.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BARTENDING MANUALS</a:t>
            </a:r>
            <a:r>
              <a:rPr lang="en-US" sz="1800" dirty="0" smtClean="0"/>
              <a:t> – yeah, like, what is a Buck Jones, </a:t>
            </a:r>
            <a:r>
              <a:rPr lang="en-US" sz="1800" dirty="0"/>
              <a:t>Pousse Café, or </a:t>
            </a:r>
            <a:r>
              <a:rPr lang="en-US" sz="1800" dirty="0" smtClean="0"/>
              <a:t>Between-The-Sheets?</a:t>
            </a:r>
            <a:endParaRPr lang="en-U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15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64475425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/>
              <a:t>Deciding Where </a:t>
            </a:r>
            <a:br>
              <a:rPr lang="en-US" sz="3600" dirty="0" smtClean="0"/>
            </a:br>
            <a:r>
              <a:rPr lang="en-US" sz="3600" dirty="0" smtClean="0"/>
              <a:t>to Fish</a:t>
            </a:r>
            <a:endParaRPr lang="en-US" sz="3600" dirty="0"/>
          </a:p>
        </p:txBody>
      </p:sp>
      <p:pic>
        <p:nvPicPr>
          <p:cNvPr id="7" name="Picture Placeholder 6"/>
          <p:cNvPicPr>
            <a:picLocks noGrp="1" noChangeAspect="1"/>
          </p:cNvPicPr>
          <p:nvPr>
            <p:ph type="pic" idx="1"/>
          </p:nvPr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210" t="1880" r="14210" b="1239"/>
          <a:stretch/>
        </p:blipFill>
        <p:spPr>
          <a:xfrm>
            <a:off x="620644" y="947956"/>
            <a:ext cx="5143500" cy="4429388"/>
          </a:xfrm>
        </p:spPr>
      </p:pic>
      <p:sp>
        <p:nvSpPr>
          <p:cNvPr id="3" name="Text Placeholder 2"/>
          <p:cNvSpPr>
            <a:spLocks noGrp="1"/>
          </p:cNvSpPr>
          <p:nvPr>
            <p:ph type="body" sz="half" idx="2"/>
          </p:nvPr>
        </p:nvSpPr>
        <p:spPr/>
        <p:txBody>
          <a:bodyPr/>
          <a:lstStyle/>
          <a:p>
            <a:r>
              <a:rPr lang="en-US" dirty="0" smtClean="0"/>
              <a:t> </a:t>
            </a:r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16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00276683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20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20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Thinking while deciding where to fish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Autofit/>
          </a:bodyPr>
          <a:lstStyle/>
          <a:p>
            <a:r>
              <a:rPr lang="en-US" sz="1800" b="1" dirty="0" smtClean="0"/>
              <a:t>Southeast Alaska’s salmon seine fishery</a:t>
            </a:r>
            <a:r>
              <a:rPr lang="en-US" sz="1800" dirty="0" smtClean="0"/>
              <a:t> is regulated in a variety of ways. A critical aspect of the regulatory regime is that the ADF&amp;G announces “</a:t>
            </a:r>
            <a:r>
              <a:rPr lang="en-US" sz="1800" u="sng" dirty="0" smtClean="0"/>
              <a:t>openings</a:t>
            </a:r>
            <a:r>
              <a:rPr lang="en-US" sz="1800" dirty="0" smtClean="0"/>
              <a:t>” (legal seining times &amp; areas) </a:t>
            </a:r>
            <a:br>
              <a:rPr lang="en-US" sz="1800" dirty="0" smtClean="0"/>
            </a:br>
            <a:r>
              <a:rPr lang="en-US" sz="1800" dirty="0" smtClean="0"/>
              <a:t>just a few days in advance of each. </a:t>
            </a:r>
          </a:p>
          <a:p>
            <a:r>
              <a:rPr lang="en-US" sz="1800" dirty="0" smtClean="0"/>
              <a:t>Decisions about where to fish during an opening are thought to be VERY IMPORTANT to a boat’s success. </a:t>
            </a:r>
          </a:p>
          <a:p>
            <a:r>
              <a:rPr lang="en-US" sz="1800" dirty="0" smtClean="0"/>
              <a:t>Thus, upon </a:t>
            </a:r>
            <a:r>
              <a:rPr lang="en-US" sz="1800" dirty="0"/>
              <a:t>hearing of an upcoming </a:t>
            </a:r>
            <a:r>
              <a:rPr lang="en-US" sz="1800" dirty="0" smtClean="0"/>
              <a:t>opening, skippers begin evaluating the </a:t>
            </a:r>
            <a:r>
              <a:rPr lang="en-US" sz="1800" dirty="0"/>
              <a:t>open areas </a:t>
            </a:r>
            <a:r>
              <a:rPr lang="en-US" sz="1800" dirty="0" smtClean="0"/>
              <a:t>using: </a:t>
            </a:r>
          </a:p>
          <a:p>
            <a:pPr lvl="3"/>
            <a:r>
              <a:rPr lang="en-US" sz="1600" dirty="0" smtClean="0"/>
              <a:t>Public information </a:t>
            </a:r>
          </a:p>
          <a:p>
            <a:pPr lvl="3"/>
            <a:r>
              <a:rPr lang="en-US" sz="1600" dirty="0" smtClean="0"/>
              <a:t>Skipper’s accumulated knowledge </a:t>
            </a:r>
          </a:p>
          <a:p>
            <a:pPr lvl="3"/>
            <a:r>
              <a:rPr lang="en-US" sz="1600" dirty="0" smtClean="0"/>
              <a:t>Boat &amp; crew </a:t>
            </a:r>
            <a:r>
              <a:rPr lang="en-US" sz="1600" dirty="0"/>
              <a:t>p</a:t>
            </a:r>
            <a:r>
              <a:rPr lang="en-US" sz="1600" dirty="0" smtClean="0"/>
              <a:t>articulars   (Gatewood </a:t>
            </a:r>
            <a:r>
              <a:rPr lang="en-US" sz="1600" dirty="0"/>
              <a:t>1983).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17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1748240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" fill="hold">
                            <p:stCondLst>
                              <p:cond delay="0"/>
                            </p:stCondLst>
                            <p:childTnLst>
                              <p:par>
                                <p:cTn id="12" presetID="1" presetClass="entr" presetSubtype="0" fill="hold" nodeType="afterEffect">
                                  <p:stCondLst>
                                    <p:cond delay="2000"/>
                                  </p:stCondLst>
                                  <p:childTnLst>
                                    <p:set>
                                      <p:cBhvr>
                                        <p:cTn id="1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" fill="hold">
                            <p:stCondLst>
                              <p:cond delay="2000"/>
                            </p:stCondLst>
                            <p:childTnLst>
                              <p:par>
                                <p:cTn id="15" presetID="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" fill="hold">
                            <p:stCondLst>
                              <p:cond delay="3000"/>
                            </p:stCondLst>
                            <p:childTnLst>
                              <p:par>
                                <p:cTn id="18" presetID="1" presetClass="entr" presetSubtype="0" fill="hold" nodeType="afterEffect">
                                  <p:stCondLst>
                                    <p:cond delay="1000"/>
                                  </p:stCondLst>
                                  <p:childTnLst>
                                    <p:set>
                                      <p:cBhvr>
                                        <p:cTn id="1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Public information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1800" dirty="0" smtClean="0"/>
              <a:t>Weather </a:t>
            </a:r>
            <a:r>
              <a:rPr lang="en-US" sz="1800" dirty="0"/>
              <a:t>forecast for each open area</a:t>
            </a:r>
          </a:p>
          <a:p>
            <a:r>
              <a:rPr lang="en-US" sz="1800" dirty="0"/>
              <a:t>Tidal conditions during the opening</a:t>
            </a:r>
          </a:p>
          <a:p>
            <a:r>
              <a:rPr lang="en-US" sz="1800" dirty="0"/>
              <a:t>Length of the opening</a:t>
            </a:r>
          </a:p>
          <a:p>
            <a:r>
              <a:rPr lang="en-US" sz="1800" dirty="0"/>
              <a:t>How far (travel time) from one open area to another</a:t>
            </a:r>
          </a:p>
          <a:p>
            <a:r>
              <a:rPr lang="en-US" sz="1800" dirty="0"/>
              <a:t>Where big catches have been made so far in the season</a:t>
            </a:r>
          </a:p>
          <a:p>
            <a:r>
              <a:rPr lang="en-US" sz="1800" dirty="0"/>
              <a:t>Ratio of pink to chum salmon caught last </a:t>
            </a:r>
            <a:r>
              <a:rPr lang="en-US" sz="1800" dirty="0" smtClean="0"/>
              <a:t>opening</a:t>
            </a:r>
            <a:endParaRPr lang="en-U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18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0881687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Skipper’s knowledge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1800" dirty="0" smtClean="0"/>
              <a:t>Phase in the salmon runs</a:t>
            </a:r>
          </a:p>
          <a:p>
            <a:r>
              <a:rPr lang="en-US" sz="1800" dirty="0"/>
              <a:t>Migration patterns of salmon (at a micro-level)</a:t>
            </a:r>
          </a:p>
          <a:p>
            <a:r>
              <a:rPr lang="en-US" sz="1800" dirty="0" smtClean="0"/>
              <a:t>Navigational dangers in each open area</a:t>
            </a:r>
          </a:p>
          <a:p>
            <a:r>
              <a:rPr lang="en-US" sz="1800" dirty="0" smtClean="0"/>
              <a:t>Number of good “hook offs” in each area</a:t>
            </a:r>
          </a:p>
          <a:p>
            <a:r>
              <a:rPr lang="en-US" sz="1800" dirty="0" smtClean="0"/>
              <a:t>Estimation of how many other boats will be in each area</a:t>
            </a:r>
          </a:p>
          <a:p>
            <a:r>
              <a:rPr lang="en-US" sz="1800" dirty="0" smtClean="0"/>
              <a:t>Estimation of where the salmon will be in greatest numbers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19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62092959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Boat &amp; crew particulars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1800" dirty="0" smtClean="0"/>
              <a:t>Mechanical condition of the boat’s major equipment</a:t>
            </a:r>
          </a:p>
          <a:p>
            <a:r>
              <a:rPr lang="en-US" sz="1800" dirty="0" smtClean="0"/>
              <a:t>Navigational equipment on the boat (charts, radar, sonar)</a:t>
            </a:r>
          </a:p>
          <a:p>
            <a:r>
              <a:rPr lang="en-US" sz="1800" dirty="0" smtClean="0"/>
              <a:t>Skill and attitude of the crew (their speed at retrieving gear and willingness to work in tough conditions)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20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5339703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 fontScale="90000"/>
          </a:bodyPr>
          <a:lstStyle/>
          <a:p>
            <a:r>
              <a:rPr lang="en-US" dirty="0" smtClean="0"/>
              <a:t>Skippers’ final decisions reflect their attempts to synthesize five basic considerations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377190" indent="-342900">
              <a:buFont typeface="+mj-lt"/>
              <a:buAutoNum type="arabicPeriod"/>
            </a:pPr>
            <a:r>
              <a:rPr lang="en-US" sz="1800" dirty="0" smtClean="0">
                <a:solidFill>
                  <a:schemeClr val="tx1"/>
                </a:solidFill>
              </a:rPr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“Hook offs”</a:t>
            </a:r>
            <a:r>
              <a:rPr lang="en-US" sz="1800" dirty="0" smtClean="0"/>
              <a:t> – the number of hook offs the skipper knows in each area and how well he knows how to seine there.</a:t>
            </a:r>
          </a:p>
          <a:p>
            <a:pPr marL="377190" indent="-342900">
              <a:buFont typeface="+mj-lt"/>
              <a:buAutoNum type="arabicPeriod"/>
            </a:pPr>
            <a:r>
              <a:rPr lang="en-US" sz="1800" dirty="0" smtClean="0">
                <a:solidFill>
                  <a:schemeClr val="tx1"/>
                </a:solidFill>
              </a:rPr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Travel </a:t>
            </a:r>
            <a:r>
              <a:rPr lang="en-US" sz="1800" dirty="0">
                <a:solidFill>
                  <a:srgbClr val="C00000"/>
                </a:solidFill>
              </a:rPr>
              <a:t>time</a:t>
            </a:r>
            <a:r>
              <a:rPr lang="en-US" sz="1800" dirty="0"/>
              <a:t> – how </a:t>
            </a:r>
            <a:r>
              <a:rPr lang="en-US" sz="1800" dirty="0" smtClean="0"/>
              <a:t>long it </a:t>
            </a:r>
            <a:r>
              <a:rPr lang="en-US" sz="1800" dirty="0"/>
              <a:t>takes to cruise to each area and how long to </a:t>
            </a:r>
            <a:r>
              <a:rPr lang="en-US" sz="1800" dirty="0" smtClean="0"/>
              <a:t>get to </a:t>
            </a:r>
            <a:r>
              <a:rPr lang="en-US" sz="1800" dirty="0"/>
              <a:t>another </a:t>
            </a:r>
            <a:r>
              <a:rPr lang="en-US" sz="1800" dirty="0" smtClean="0"/>
              <a:t>area if </a:t>
            </a:r>
            <a:r>
              <a:rPr lang="en-US" sz="1800" dirty="0"/>
              <a:t>the first choice turns out bad. </a:t>
            </a:r>
          </a:p>
          <a:p>
            <a:pPr marL="377190" indent="-342900">
              <a:buFont typeface="+mj-lt"/>
              <a:buAutoNum type="arabicPeriod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Crew &amp; equipment</a:t>
            </a:r>
            <a:r>
              <a:rPr lang="en-US" sz="1800" dirty="0" smtClean="0"/>
              <a:t> – skipper’s </a:t>
            </a:r>
            <a:r>
              <a:rPr lang="en-US" sz="1800" b="1" i="1" dirty="0" smtClean="0"/>
              <a:t>estimation</a:t>
            </a:r>
            <a:r>
              <a:rPr lang="en-US" sz="1800" dirty="0" smtClean="0"/>
              <a:t> of his crew’s and equipment’s ability to seine in each area given expected weather and tides and his crew’s willingness to work.</a:t>
            </a:r>
          </a:p>
          <a:p>
            <a:pPr marL="377190" indent="-342900">
              <a:buFont typeface="+mj-lt"/>
              <a:buAutoNum type="arabicPeriod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Other boats</a:t>
            </a:r>
            <a:r>
              <a:rPr lang="en-US" sz="1800" dirty="0" smtClean="0"/>
              <a:t> – skipper’s </a:t>
            </a:r>
            <a:r>
              <a:rPr lang="en-US" sz="1800" b="1" i="1" dirty="0" smtClean="0"/>
              <a:t>estimation</a:t>
            </a:r>
            <a:r>
              <a:rPr lang="en-US" sz="1800" dirty="0" smtClean="0"/>
              <a:t> of which areas will be least crowded. </a:t>
            </a:r>
          </a:p>
          <a:p>
            <a:pPr marL="377190" indent="-342900">
              <a:buFont typeface="+mj-lt"/>
              <a:buAutoNum type="arabicPeriod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Salmon</a:t>
            </a:r>
            <a:r>
              <a:rPr lang="en-US" sz="1800" dirty="0" smtClean="0"/>
              <a:t> – skipper’s </a:t>
            </a:r>
            <a:r>
              <a:rPr lang="en-US" sz="1800" b="1" i="1" dirty="0" smtClean="0"/>
              <a:t>estimation</a:t>
            </a:r>
            <a:r>
              <a:rPr lang="en-US" sz="1800" dirty="0" smtClean="0"/>
              <a:t> of which area will have the most salmon during the time of the opening.</a:t>
            </a:r>
            <a:endParaRPr lang="en-U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70668039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Sub-problem: “Where will the salmon be? ”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1800" dirty="0"/>
              <a:t>One of the </a:t>
            </a:r>
            <a:r>
              <a:rPr lang="en-US" sz="1800" dirty="0" smtClean="0"/>
              <a:t>most </a:t>
            </a:r>
            <a:r>
              <a:rPr lang="en-US" sz="1800" dirty="0"/>
              <a:t>important considerations is:  </a:t>
            </a:r>
            <a:r>
              <a:rPr lang="en-US" sz="1800" i="1" dirty="0">
                <a:solidFill>
                  <a:srgbClr val="C00000"/>
                </a:solidFill>
              </a:rPr>
              <a:t>How many salmon will be in each area when the opening begins?</a:t>
            </a:r>
            <a:endParaRPr lang="en-US" sz="1800" dirty="0"/>
          </a:p>
          <a:p>
            <a:endParaRPr lang="en-US" sz="1800" dirty="0" smtClean="0"/>
          </a:p>
          <a:p>
            <a:r>
              <a:rPr lang="en-US" sz="1800" dirty="0" smtClean="0"/>
              <a:t>So, I’ll focus on how skippers </a:t>
            </a:r>
            <a:r>
              <a:rPr lang="en-US" sz="1800" dirty="0"/>
              <a:t>estimate the </a:t>
            </a:r>
            <a:r>
              <a:rPr lang="en-US" sz="1800" dirty="0" smtClean="0"/>
              <a:t>location </a:t>
            </a:r>
            <a:r>
              <a:rPr lang="en-US" sz="1800" dirty="0"/>
              <a:t>of </a:t>
            </a:r>
            <a:r>
              <a:rPr lang="en-US" sz="1800" b="1" u="sng" dirty="0"/>
              <a:t>moving</a:t>
            </a:r>
            <a:r>
              <a:rPr lang="en-US" sz="1800" dirty="0"/>
              <a:t> salmon several days into the </a:t>
            </a:r>
            <a:r>
              <a:rPr lang="en-US" sz="1800" dirty="0" smtClean="0"/>
              <a:t>future. </a:t>
            </a:r>
            <a:endParaRPr lang="en-US" sz="1800" b="1" dirty="0"/>
          </a:p>
          <a:p>
            <a:endParaRPr lang="en-US" sz="1800" dirty="0" smtClean="0"/>
          </a:p>
          <a:p>
            <a:r>
              <a:rPr lang="en-US" sz="1800" dirty="0" smtClean="0"/>
              <a:t>NOTE:  Skippers do </a:t>
            </a:r>
            <a:r>
              <a:rPr lang="en-US" sz="1800" b="1" u="sng" dirty="0"/>
              <a:t>not</a:t>
            </a:r>
            <a:r>
              <a:rPr lang="en-US" sz="1800" dirty="0"/>
              <a:t> </a:t>
            </a:r>
            <a:r>
              <a:rPr lang="en-US" sz="1800" dirty="0" smtClean="0"/>
              <a:t>handle </a:t>
            </a:r>
            <a:r>
              <a:rPr lang="en-US" sz="1800" dirty="0"/>
              <a:t>this problem the same way. </a:t>
            </a:r>
            <a:r>
              <a:rPr lang="en-US" sz="1800" dirty="0" smtClean="0"/>
              <a:t/>
            </a:r>
            <a:br>
              <a:rPr lang="en-US" sz="1800" dirty="0" smtClean="0"/>
            </a:br>
            <a:r>
              <a:rPr lang="en-US" sz="1800" dirty="0" smtClean="0"/>
              <a:t>Not </a:t>
            </a:r>
            <a:r>
              <a:rPr lang="en-US" sz="1800" dirty="0"/>
              <a:t>only do they come up with different answers to the same question, but there are  </a:t>
            </a:r>
            <a:r>
              <a:rPr lang="en-US" sz="1800" i="1" dirty="0" smtClean="0">
                <a:solidFill>
                  <a:srgbClr val="C00000"/>
                </a:solidFill>
              </a:rPr>
              <a:t>five </a:t>
            </a:r>
            <a:r>
              <a:rPr lang="en-US" sz="1800" b="1" i="1" dirty="0">
                <a:solidFill>
                  <a:srgbClr val="C00000"/>
                </a:solidFill>
              </a:rPr>
              <a:t>strategies</a:t>
            </a:r>
            <a:r>
              <a:rPr lang="en-US" sz="1800" dirty="0"/>
              <a:t>  used to solve </a:t>
            </a:r>
            <a:r>
              <a:rPr lang="en-US" sz="1800" dirty="0" smtClean="0"/>
              <a:t> this </a:t>
            </a:r>
            <a:r>
              <a:rPr lang="en-US" sz="1800" dirty="0"/>
              <a:t>problem, and each one uses different sorts of information.</a:t>
            </a:r>
          </a:p>
          <a:p>
            <a:endParaRPr lang="en-US" sz="18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22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4732701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 </a:t>
            </a:r>
            <a:endParaRPr lang="en-US" dirty="0"/>
          </a:p>
        </p:txBody>
      </p:sp>
      <p:pic>
        <p:nvPicPr>
          <p:cNvPr id="7" name="Content Placeholder 6"/>
          <p:cNvPicPr>
            <a:picLocks noGrp="1" noChangeAspect="1"/>
          </p:cNvPicPr>
          <p:nvPr>
            <p:ph idx="1"/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65609" y="265176"/>
            <a:ext cx="8012782" cy="5755660"/>
          </a:xfrm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23</a:t>
            </a:fld>
            <a:endParaRPr lang="en-US"/>
          </a:p>
        </p:txBody>
      </p:sp>
      <p:sp>
        <p:nvSpPr>
          <p:cNvPr id="3" name="Rounded Rectangle 2"/>
          <p:cNvSpPr/>
          <p:nvPr/>
        </p:nvSpPr>
        <p:spPr>
          <a:xfrm>
            <a:off x="6283354" y="3045204"/>
            <a:ext cx="2295037" cy="3129094"/>
          </a:xfrm>
          <a:prstGeom prst="roundRect">
            <a:avLst/>
          </a:prstGeom>
          <a:noFill/>
          <a:ln w="28575">
            <a:solidFill>
              <a:srgbClr val="0070C0"/>
            </a:solidFill>
          </a:ln>
          <a:effectLst>
            <a:glow rad="63500">
              <a:schemeClr val="accent4">
                <a:satMod val="175000"/>
                <a:alpha val="40000"/>
              </a:schemeClr>
            </a:glow>
          </a:effectLst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0381285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500"/>
                                        <p:tgtEl>
                                          <p:spTgt spid="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3" grpId="0" animBg="1"/>
    </p:bld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Secondary problem: Information-gathering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sz="1800" dirty="0" smtClean="0"/>
              <a:t>As noted, the 3</a:t>
            </a:r>
            <a:r>
              <a:rPr lang="en-US" sz="1800" baseline="30000" dirty="0" smtClean="0"/>
              <a:t>rd</a:t>
            </a:r>
            <a:r>
              <a:rPr lang="en-US" sz="1800" dirty="0"/>
              <a:t>,</a:t>
            </a:r>
            <a:r>
              <a:rPr lang="en-US" sz="1800" dirty="0" smtClean="0"/>
              <a:t> 4</a:t>
            </a:r>
            <a:r>
              <a:rPr lang="en-US" sz="1800" baseline="30000" dirty="0" smtClean="0"/>
              <a:t>th</a:t>
            </a:r>
            <a:r>
              <a:rPr lang="en-US" sz="1800" dirty="0" smtClean="0"/>
              <a:t>, and 5</a:t>
            </a:r>
            <a:r>
              <a:rPr lang="en-US" sz="1800" baseline="30000" dirty="0" smtClean="0"/>
              <a:t>th </a:t>
            </a:r>
            <a:r>
              <a:rPr lang="en-US" sz="1800" dirty="0" smtClean="0"/>
              <a:t>strategies use recently </a:t>
            </a:r>
            <a:r>
              <a:rPr lang="en-US" sz="1800" b="1" dirty="0" smtClean="0"/>
              <a:t>updated information</a:t>
            </a:r>
            <a:r>
              <a:rPr lang="en-US" sz="1800" dirty="0" smtClean="0"/>
              <a:t> to improve predictions of where salmon will be when an opening begins. </a:t>
            </a:r>
          </a:p>
          <a:p>
            <a:r>
              <a:rPr lang="en-US" sz="1800" dirty="0" smtClean="0"/>
              <a:t>Getting such information, however, presents a secondary problem, and there are </a:t>
            </a:r>
            <a:r>
              <a:rPr lang="en-US" sz="1800" i="1" dirty="0" smtClean="0">
                <a:solidFill>
                  <a:srgbClr val="C00000"/>
                </a:solidFill>
              </a:rPr>
              <a:t>four </a:t>
            </a:r>
            <a:r>
              <a:rPr lang="en-US" sz="1800" b="1" i="1" dirty="0" smtClean="0">
                <a:solidFill>
                  <a:srgbClr val="C00000"/>
                </a:solidFill>
              </a:rPr>
              <a:t>tactics</a:t>
            </a:r>
            <a:r>
              <a:rPr lang="en-US" sz="1800" dirty="0" smtClean="0"/>
              <a:t>  (Gatewood 1984):</a:t>
            </a:r>
          </a:p>
          <a:p>
            <a:pPr lvl="2">
              <a:buFont typeface="+mj-lt"/>
              <a:buAutoNum type="arabicPeriod"/>
            </a:pPr>
            <a:r>
              <a:rPr lang="en-US" sz="1600" dirty="0" smtClean="0"/>
              <a:t> Hang </a:t>
            </a:r>
            <a:r>
              <a:rPr lang="en-US" sz="1600" dirty="0"/>
              <a:t>out at the local ADF&amp;G office the days before an opening and </a:t>
            </a:r>
            <a:r>
              <a:rPr lang="en-US" sz="1600" dirty="0" err="1"/>
              <a:t>smooze</a:t>
            </a:r>
            <a:r>
              <a:rPr lang="en-US" sz="1600" dirty="0"/>
              <a:t> with the officials there. </a:t>
            </a:r>
          </a:p>
          <a:p>
            <a:pPr lvl="2">
              <a:buFont typeface="+mj-lt"/>
              <a:buAutoNum type="arabicPeriod"/>
            </a:pPr>
            <a:r>
              <a:rPr lang="en-US" sz="1600" dirty="0"/>
              <a:t> Use a seaplane to scout areas from the air. </a:t>
            </a:r>
          </a:p>
          <a:p>
            <a:pPr lvl="2">
              <a:buFont typeface="+mj-lt"/>
              <a:buAutoNum type="arabicPeriod"/>
            </a:pPr>
            <a:r>
              <a:rPr lang="en-US" sz="1600" dirty="0" smtClean="0"/>
              <a:t> Get </a:t>
            </a:r>
            <a:r>
              <a:rPr lang="en-US" sz="1600" dirty="0"/>
              <a:t>information from friends who troll for salmon  (</a:t>
            </a:r>
            <a:r>
              <a:rPr lang="en-US" sz="1600" dirty="0" err="1"/>
              <a:t>trollers</a:t>
            </a:r>
            <a:r>
              <a:rPr lang="en-US" sz="1600" dirty="0"/>
              <a:t> catch different species; hence, they are not competitors).</a:t>
            </a:r>
          </a:p>
          <a:p>
            <a:pPr lvl="2">
              <a:buFont typeface="+mj-lt"/>
              <a:buAutoNum type="arabicPeriod"/>
            </a:pPr>
            <a:r>
              <a:rPr lang="en-US" sz="1600" dirty="0" smtClean="0"/>
              <a:t> Cooperate with a few of one’s competitors in an information-sharing clique.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24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80244568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1" end="1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2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500" fill="hold"/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8" dur="500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9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" dur="500" fill="hold"/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1" fill="hold">
                      <p:stCondLst>
                        <p:cond delay="indefinite"/>
                      </p:stCondLst>
                      <p:childTnLst>
                        <p:par>
                          <p:cTn id="22" fill="hold">
                            <p:stCondLst>
                              <p:cond delay="0"/>
                            </p:stCondLst>
                            <p:childTnLst>
                              <p:par>
                                <p:cTn id="23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25" dur="5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6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7" dur="500" fill="hold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28" fill="hold">
                      <p:stCondLst>
                        <p:cond delay="indefinite"/>
                      </p:stCondLst>
                      <p:childTnLst>
                        <p:par>
                          <p:cTn id="29" fill="hold">
                            <p:stCondLst>
                              <p:cond delay="0"/>
                            </p:stCondLst>
                            <p:childTnLst>
                              <p:par>
                                <p:cTn id="30" presetID="42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32" dur="500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33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4" dur="500" fill="hold"/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dirty="0" smtClean="0">
                <a:latin typeface="+mn-lt"/>
              </a:rPr>
              <a:t>K E Y   P O I N T S   …   from Example #3</a:t>
            </a:r>
            <a:endParaRPr lang="en-US" dirty="0">
              <a:latin typeface="+mn-lt"/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34290" indent="0">
              <a:buNone/>
            </a:pPr>
            <a:r>
              <a:rPr lang="en-US" sz="2000" dirty="0" smtClean="0"/>
              <a:t>“Deciding where to fish” mobilizes </a:t>
            </a:r>
            <a:r>
              <a:rPr lang="en-US" sz="2000" dirty="0"/>
              <a:t>several kinds of knowledge structures that work together</a:t>
            </a:r>
            <a:r>
              <a:rPr lang="en-US" sz="2000" dirty="0" smtClean="0"/>
              <a:t>: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Simple ‘factual’ knowledge</a:t>
            </a:r>
            <a:r>
              <a:rPr lang="en-US" sz="1800" dirty="0" smtClean="0"/>
              <a:t> – obtained from public sources, learned from others, based on personal experiences, or through the use of special equipment (e.g., sonar).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Tactics for acquiring relevant information</a:t>
            </a:r>
            <a:r>
              <a:rPr lang="en-US" sz="1800" dirty="0" smtClean="0"/>
              <a:t> – from both the environment (fish jumps) and other people. 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Strategies for estimating future states</a:t>
            </a:r>
            <a:r>
              <a:rPr lang="en-US" sz="1800" dirty="0" smtClean="0"/>
              <a:t> – predicting from available information</a:t>
            </a:r>
            <a:r>
              <a:rPr lang="en-US" sz="1800" dirty="0"/>
              <a:t> </a:t>
            </a:r>
            <a:r>
              <a:rPr lang="en-US" sz="1800" dirty="0" smtClean="0"/>
              <a:t>into the future. </a:t>
            </a:r>
          </a:p>
          <a:p>
            <a:pPr marL="582930" lvl="1" indent="-342900">
              <a:buFont typeface="+mj-lt"/>
              <a:buAutoNum type="alphaLcParenR"/>
            </a:pPr>
            <a:r>
              <a:rPr lang="en-US" sz="1800" dirty="0" smtClean="0"/>
              <a:t> </a:t>
            </a:r>
            <a:r>
              <a:rPr lang="en-US" sz="1800" dirty="0" smtClean="0">
                <a:solidFill>
                  <a:srgbClr val="C00000"/>
                </a:solidFill>
              </a:rPr>
              <a:t>Semi-conscious cognitive synthesizing</a:t>
            </a:r>
            <a:r>
              <a:rPr lang="en-US" sz="1800" dirty="0" smtClean="0"/>
              <a:t> – condensing diverse considerations and making the final decision  (an “intuitive” judgment, but one that can be “rationalized” </a:t>
            </a:r>
            <a:r>
              <a:rPr lang="en-US" sz="1800" i="1" dirty="0" smtClean="0"/>
              <a:t>ex post facto</a:t>
            </a:r>
            <a:r>
              <a:rPr lang="en-US" sz="1800" dirty="0" smtClean="0"/>
              <a:t>).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25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16098151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pPr marL="34290" indent="0">
              <a:buNone/>
            </a:pPr>
            <a:r>
              <a:rPr lang="en-US" sz="2000" dirty="0" smtClean="0"/>
              <a:t>AND…</a:t>
            </a:r>
          </a:p>
          <a:p>
            <a:r>
              <a:rPr lang="en-US" sz="2000" dirty="0" smtClean="0"/>
              <a:t>Even </a:t>
            </a:r>
            <a:r>
              <a:rPr lang="en-US" sz="2000" dirty="0"/>
              <a:t>in situations where people </a:t>
            </a:r>
            <a:r>
              <a:rPr lang="en-US" sz="2000" dirty="0" smtClean="0"/>
              <a:t>are </a:t>
            </a:r>
            <a:r>
              <a:rPr lang="en-US" sz="2000" dirty="0"/>
              <a:t>trying to solve the </a:t>
            </a:r>
            <a:r>
              <a:rPr lang="en-US" sz="2000" dirty="0" smtClean="0"/>
              <a:t/>
            </a:r>
            <a:br>
              <a:rPr lang="en-US" sz="2000" dirty="0" smtClean="0"/>
            </a:br>
            <a:r>
              <a:rPr lang="en-US" sz="2000" dirty="0" smtClean="0"/>
              <a:t>same </a:t>
            </a:r>
            <a:r>
              <a:rPr lang="en-US" sz="2000" dirty="0"/>
              <a:t>problem </a:t>
            </a:r>
            <a:r>
              <a:rPr lang="en-US" sz="2000" dirty="0" smtClean="0"/>
              <a:t>there is limited </a:t>
            </a:r>
            <a:r>
              <a:rPr lang="en-US" sz="2000" dirty="0"/>
              <a:t>variability </a:t>
            </a:r>
            <a:r>
              <a:rPr lang="en-US" sz="2000" dirty="0" smtClean="0"/>
              <a:t>manifest as </a:t>
            </a:r>
            <a:r>
              <a:rPr lang="en-US" sz="2000" b="1" dirty="0" smtClean="0"/>
              <a:t>individual differences</a:t>
            </a:r>
            <a:r>
              <a:rPr lang="en-US" sz="2000" dirty="0" smtClean="0"/>
              <a:t> and </a:t>
            </a:r>
            <a:r>
              <a:rPr lang="en-US" sz="2000" b="1" dirty="0" smtClean="0"/>
              <a:t>cognitive pluralism</a:t>
            </a:r>
            <a:r>
              <a:rPr lang="en-US" sz="2000" dirty="0" smtClean="0"/>
              <a:t>. </a:t>
            </a:r>
          </a:p>
          <a:p>
            <a:r>
              <a:rPr lang="en-US" sz="2000" dirty="0" smtClean="0"/>
              <a:t>The </a:t>
            </a:r>
            <a:r>
              <a:rPr lang="en-US" sz="2000" dirty="0"/>
              <a:t>variability </a:t>
            </a:r>
            <a:r>
              <a:rPr lang="en-US" sz="2000" dirty="0" smtClean="0"/>
              <a:t>includes </a:t>
            </a:r>
            <a:r>
              <a:rPr lang="en-US" sz="2000" b="1" dirty="0" smtClean="0"/>
              <a:t>strategies</a:t>
            </a:r>
            <a:r>
              <a:rPr lang="en-US" sz="2000" dirty="0" smtClean="0"/>
              <a:t> and </a:t>
            </a:r>
            <a:r>
              <a:rPr lang="en-US" sz="2000" b="1" dirty="0" smtClean="0"/>
              <a:t>tactics</a:t>
            </a:r>
            <a:r>
              <a:rPr lang="en-US" sz="2000" dirty="0" smtClean="0"/>
              <a:t> </a:t>
            </a:r>
            <a:br>
              <a:rPr lang="en-US" sz="2000" dirty="0" smtClean="0"/>
            </a:br>
            <a:r>
              <a:rPr lang="en-US" sz="2000" dirty="0" smtClean="0"/>
              <a:t>… </a:t>
            </a:r>
            <a:r>
              <a:rPr lang="en-US" sz="2000" u="sng" dirty="0" smtClean="0"/>
              <a:t>not</a:t>
            </a:r>
            <a:r>
              <a:rPr lang="en-US" sz="2000" dirty="0" smtClean="0"/>
              <a:t> just different ‘answers’. </a:t>
            </a:r>
          </a:p>
          <a:p>
            <a:r>
              <a:rPr lang="en-US" sz="2000" dirty="0" smtClean="0"/>
              <a:t>Despite the angst and effort expended, some problems </a:t>
            </a:r>
            <a:br>
              <a:rPr lang="en-US" sz="2000" dirty="0" smtClean="0"/>
            </a:br>
            <a:r>
              <a:rPr lang="en-US" sz="2000" dirty="0" smtClean="0"/>
              <a:t>have no definitive solutions, e.g., </a:t>
            </a:r>
            <a:r>
              <a:rPr lang="en-US" sz="2000" i="1" u="sng" dirty="0" smtClean="0">
                <a:solidFill>
                  <a:srgbClr val="C00000"/>
                </a:solidFill>
              </a:rPr>
              <a:t>The </a:t>
            </a:r>
            <a:r>
              <a:rPr lang="en-US" sz="2000" i="1" u="sng" dirty="0">
                <a:solidFill>
                  <a:srgbClr val="C00000"/>
                </a:solidFill>
              </a:rPr>
              <a:t>S</a:t>
            </a:r>
            <a:r>
              <a:rPr lang="en-US" sz="2000" i="1" u="sng" dirty="0" smtClean="0">
                <a:solidFill>
                  <a:srgbClr val="C00000"/>
                </a:solidFill>
              </a:rPr>
              <a:t>kipper’s Dilemma</a:t>
            </a:r>
            <a:r>
              <a:rPr lang="en-US" sz="2000" dirty="0" smtClean="0"/>
              <a:t>: </a:t>
            </a:r>
          </a:p>
          <a:p>
            <a:pPr marL="445770" lvl="2" indent="0">
              <a:buNone/>
            </a:pPr>
            <a:r>
              <a:rPr lang="en-US" sz="1800" dirty="0" smtClean="0"/>
              <a:t>There is no rational procedure – no algorithm – for </a:t>
            </a:r>
            <a:br>
              <a:rPr lang="en-US" sz="1800" dirty="0" smtClean="0"/>
            </a:br>
            <a:r>
              <a:rPr lang="en-US" sz="1800" dirty="0" smtClean="0"/>
              <a:t>synthesizing the five basic considerations, but a decision </a:t>
            </a:r>
            <a:br>
              <a:rPr lang="en-US" sz="1800" dirty="0" smtClean="0"/>
            </a:br>
            <a:r>
              <a:rPr lang="en-US" sz="1800" dirty="0" smtClean="0"/>
              <a:t>must be made (Gatewood 1983). 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26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07900816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2" end="2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3" end="3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1" fill="hold">
                      <p:stCondLst>
                        <p:cond delay="indefinite"/>
                      </p:stCondLst>
                      <p:childTnLst>
                        <p:par>
                          <p:cTn id="12" fill="hold">
                            <p:stCondLst>
                              <p:cond delay="0"/>
                            </p:stCondLst>
                            <p:childTnLst>
                              <p:par>
                                <p:cTn id="13" presetID="14" presetClass="entr" presetSubtype="1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randombar(horizontal)">
                                      <p:cBhvr>
                                        <p:cTn id="15" dur="3000"/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Summary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27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0780141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05841" y="265176"/>
            <a:ext cx="7132319" cy="456277"/>
          </a:xfrm>
        </p:spPr>
        <p:txBody>
          <a:bodyPr>
            <a:normAutofit fontScale="90000"/>
          </a:bodyPr>
          <a:lstStyle/>
          <a:p>
            <a:r>
              <a:rPr lang="en-US" dirty="0" smtClean="0"/>
              <a:t> 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05840" y="998291"/>
            <a:ext cx="7132320" cy="4716710"/>
          </a:xfrm>
        </p:spPr>
        <p:txBody>
          <a:bodyPr>
            <a:normAutofit/>
          </a:bodyPr>
          <a:lstStyle/>
          <a:p>
            <a:r>
              <a:rPr lang="en-US" sz="2000" dirty="0" smtClean="0"/>
              <a:t>Most everyday activities mobilize a variety of knowledge structures that work in concert to achieve the goal.</a:t>
            </a:r>
            <a:r>
              <a:rPr lang="en-US" sz="1600" dirty="0" smtClean="0"/>
              <a:t> </a:t>
            </a:r>
          </a:p>
          <a:p>
            <a:pPr lvl="2"/>
            <a:r>
              <a:rPr lang="en-US" sz="1600" dirty="0" smtClean="0"/>
              <a:t>Much factual information is simply retrieved from long-term memory.</a:t>
            </a:r>
          </a:p>
          <a:p>
            <a:pPr lvl="2"/>
            <a:r>
              <a:rPr lang="en-US" sz="1600" dirty="0" smtClean="0"/>
              <a:t>Other kinds of knowledge structures act as “operators” or “organizing templates” on changeable input information.</a:t>
            </a:r>
          </a:p>
          <a:p>
            <a:pPr lvl="2"/>
            <a:r>
              <a:rPr lang="en-US" sz="1600" dirty="0" smtClean="0"/>
              <a:t>Yet other kinds of knowledge structures are created on the fly for temporary purposes. </a:t>
            </a:r>
          </a:p>
          <a:p>
            <a:r>
              <a:rPr lang="en-US" sz="2000" dirty="0" smtClean="0"/>
              <a:t>And, as many have noted – </a:t>
            </a:r>
            <a:r>
              <a:rPr lang="en-US" sz="1400" dirty="0" smtClean="0"/>
              <a:t>(e.g., </a:t>
            </a:r>
            <a:r>
              <a:rPr lang="en-US" sz="1400" dirty="0" err="1" smtClean="0"/>
              <a:t>Merleau-Ponty</a:t>
            </a:r>
            <a:r>
              <a:rPr lang="en-US" sz="1400" dirty="0" smtClean="0"/>
              <a:t> 1945; von </a:t>
            </a:r>
            <a:r>
              <a:rPr lang="en-US" sz="1400" dirty="0" err="1" smtClean="0"/>
              <a:t>Bertalanffy</a:t>
            </a:r>
            <a:r>
              <a:rPr lang="en-US" sz="1400" dirty="0" smtClean="0"/>
              <a:t> 1955; </a:t>
            </a:r>
            <a:r>
              <a:rPr lang="en-US" sz="1400" dirty="0"/>
              <a:t>Wallace </a:t>
            </a:r>
            <a:r>
              <a:rPr lang="en-US" sz="1400" dirty="0" smtClean="0"/>
              <a:t>1965; </a:t>
            </a:r>
            <a:r>
              <a:rPr lang="en-US" sz="1400" dirty="0"/>
              <a:t>Bateson </a:t>
            </a:r>
            <a:r>
              <a:rPr lang="en-US" sz="1400" dirty="0" smtClean="0"/>
              <a:t>1971, 1979; Hutchins 1995; Keller &amp; Keller 1996)</a:t>
            </a:r>
            <a:r>
              <a:rPr lang="en-US" sz="1800" dirty="0" smtClean="0"/>
              <a:t> </a:t>
            </a:r>
            <a:r>
              <a:rPr lang="en-US" sz="2000" dirty="0" smtClean="0"/>
              <a:t>– thinking commonly relies on “external” aids.</a:t>
            </a:r>
            <a:r>
              <a:rPr lang="en-US" sz="1800" dirty="0" smtClean="0"/>
              <a:t> </a:t>
            </a:r>
          </a:p>
          <a:p>
            <a:pPr lvl="2"/>
            <a:r>
              <a:rPr lang="en-US" sz="1600" dirty="0" smtClean="0"/>
              <a:t>Social divisions of labor   (socially distributed who-knows-what)</a:t>
            </a:r>
          </a:p>
          <a:p>
            <a:pPr lvl="2"/>
            <a:r>
              <a:rPr lang="en-US" sz="1600" dirty="0" smtClean="0"/>
              <a:t>Mnemonic aids    (</a:t>
            </a:r>
            <a:r>
              <a:rPr lang="en-US" sz="1600" i="1" dirty="0" smtClean="0"/>
              <a:t>ad hoc</a:t>
            </a:r>
            <a:r>
              <a:rPr lang="en-US" sz="1600" dirty="0" smtClean="0"/>
              <a:t> associations, written/visual records, etc.)</a:t>
            </a:r>
          </a:p>
          <a:p>
            <a:pPr lvl="2"/>
            <a:r>
              <a:rPr lang="en-US" sz="1600" dirty="0"/>
              <a:t>E</a:t>
            </a:r>
            <a:r>
              <a:rPr lang="en-US" sz="1600" dirty="0" smtClean="0"/>
              <a:t>nhanced perceptual abilities   (prosthetics, instruments)</a:t>
            </a:r>
          </a:p>
          <a:p>
            <a:pPr marL="34290" indent="0">
              <a:buNone/>
            </a:pPr>
            <a:r>
              <a:rPr lang="en-US" sz="1800" dirty="0" smtClean="0"/>
              <a:t>In short:   </a:t>
            </a:r>
            <a:r>
              <a:rPr lang="en-US" sz="2200" dirty="0" smtClean="0"/>
              <a:t>THINKING  IS  A  </a:t>
            </a:r>
            <a:r>
              <a:rPr lang="en-US" sz="2200" i="1" dirty="0" smtClean="0">
                <a:solidFill>
                  <a:srgbClr val="FF0000"/>
                </a:solidFill>
              </a:rPr>
              <a:t>COMPLEX</a:t>
            </a:r>
            <a:r>
              <a:rPr lang="en-US" sz="2200" dirty="0" smtClean="0"/>
              <a:t>  </a:t>
            </a:r>
            <a:r>
              <a:rPr lang="en-US" sz="2200" b="1" dirty="0" smtClean="0">
                <a:solidFill>
                  <a:srgbClr val="0070C0"/>
                </a:solidFill>
              </a:rPr>
              <a:t>ACTIVITY</a:t>
            </a:r>
            <a:r>
              <a:rPr lang="en-US" sz="2200" dirty="0" smtClean="0"/>
              <a:t> </a:t>
            </a:r>
            <a:br>
              <a:rPr lang="en-US" sz="2200" dirty="0" smtClean="0"/>
            </a:br>
            <a:r>
              <a:rPr lang="en-US" sz="2200" dirty="0" smtClean="0"/>
              <a:t>		     … that happens in real time.</a:t>
            </a:r>
          </a:p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28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2394735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9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4" end="4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7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8" dur="1" fill="hold">
                                          <p:stCondLst>
                                            <p:cond delay="9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5" end="5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9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9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6" end="6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1" presetID="1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9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7" end="7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42" presetClass="entr" presetSubtype="0" fill="hold" nodeType="clickEffect">
                                  <p:stCondLst>
                                    <p:cond delay="0"/>
                                  </p:stCondLst>
                                  <p:iterate type="wd">
                                    <p:tmPct val="15000"/>
                                  </p:iterate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7" dur="1000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18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" dur="1000" fill="hold"/>
                                        <p:tgtEl>
                                          <p:spTgt spid="3">
                                            <p:txEl>
                                              <p:pRg st="8" end="8"/>
                                            </p:txEl>
                                          </p:spTgt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y+.1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itle 3"/>
          <p:cNvSpPr>
            <a:spLocks noGrp="1"/>
          </p:cNvSpPr>
          <p:nvPr>
            <p:ph type="ctrTitle"/>
          </p:nvPr>
        </p:nvSpPr>
        <p:spPr>
          <a:xfrm>
            <a:off x="979404" y="2567031"/>
            <a:ext cx="7202092" cy="1409016"/>
          </a:xfrm>
        </p:spPr>
        <p:txBody>
          <a:bodyPr/>
          <a:lstStyle/>
          <a:p>
            <a:r>
              <a:rPr lang="en-US" i="1" dirty="0" smtClean="0"/>
              <a:t>F </a:t>
            </a:r>
            <a:r>
              <a:rPr lang="en-US" i="1" dirty="0" err="1" smtClean="0"/>
              <a:t>i</a:t>
            </a:r>
            <a:r>
              <a:rPr lang="en-US" i="1" dirty="0" smtClean="0"/>
              <a:t> n </a:t>
            </a:r>
            <a:r>
              <a:rPr lang="en-US" i="1" dirty="0" err="1" smtClean="0"/>
              <a:t>i</a:t>
            </a:r>
            <a:r>
              <a:rPr lang="en-US" i="1" dirty="0" smtClean="0"/>
              <a:t> s</a:t>
            </a:r>
            <a:endParaRPr lang="en-US" dirty="0"/>
          </a:p>
        </p:txBody>
      </p:sp>
      <p:sp>
        <p:nvSpPr>
          <p:cNvPr id="5" name="Subtitle 4"/>
          <p:cNvSpPr>
            <a:spLocks noGrp="1"/>
          </p:cNvSpPr>
          <p:nvPr>
            <p:ph type="subTitle" idx="1"/>
          </p:nvPr>
        </p:nvSpPr>
        <p:spPr/>
        <p:txBody>
          <a:bodyPr/>
          <a:lstStyle/>
          <a:p>
            <a:endParaRPr lang="en-US" dirty="0"/>
          </a:p>
        </p:txBody>
      </p:sp>
      <p:pic>
        <p:nvPicPr>
          <p:cNvPr id="6" name="Picture Placeholder 4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t="2802" b="2802"/>
          <a:stretch>
            <a:fillRect/>
          </a:stretch>
        </p:blipFill>
        <p:spPr>
          <a:xfrm>
            <a:off x="3499247" y="368076"/>
            <a:ext cx="2161214" cy="1921080"/>
          </a:xfrm>
          <a:prstGeom prst="rect">
            <a:avLst/>
          </a:prstGeom>
        </p:spPr>
      </p:pic>
      <p:pic>
        <p:nvPicPr>
          <p:cNvPr id="8" name="Picture Placeholder 5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7813" r="7813"/>
          <a:stretch>
            <a:fillRect/>
          </a:stretch>
        </p:blipFill>
        <p:spPr>
          <a:xfrm>
            <a:off x="511729" y="3542790"/>
            <a:ext cx="2257547" cy="2006709"/>
          </a:xfrm>
          <a:prstGeom prst="rect">
            <a:avLst/>
          </a:prstGeom>
        </p:spPr>
      </p:pic>
      <p:pic>
        <p:nvPicPr>
          <p:cNvPr id="9" name="Picture Placeholder 6"/>
          <p:cNvPicPr>
            <a:picLocks noChangeAspect="1"/>
          </p:cNvPicPr>
          <p:nvPr/>
        </p:nvPicPr>
        <p:blipFill rotWithShape="1"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4210" t="1880" r="14210" b="1239"/>
          <a:stretch/>
        </p:blipFill>
        <p:spPr>
          <a:xfrm>
            <a:off x="6343656" y="3513948"/>
            <a:ext cx="2230799" cy="192108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14297240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 advTm="9000">
        <p:fade/>
      </p:transition>
    </mc:Choice>
    <mc:Fallback xmlns="">
      <p:transition spd="med" advTm="9000">
        <p:fade/>
      </p:transition>
    </mc:Fallback>
  </mc:AlternateContent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1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1500"/>
                            </p:stCondLst>
                            <p:childTnLst>
                              <p:par>
                                <p:cTn id="9" presetID="10" presetClass="entr" presetSubtype="0" fill="hold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1500"/>
                                        <p:tgtEl>
                                          <p:spTgt spid="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3250"/>
                            </p:stCondLst>
                            <p:childTnLst>
                              <p:par>
                                <p:cTn id="13" presetID="10" presetClass="entr" presetSubtype="0" fill="hold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1500"/>
                                        <p:tgtEl>
                                          <p:spTgt spid="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6" fill="hold">
                            <p:stCondLst>
                              <p:cond delay="5000"/>
                            </p:stCondLst>
                            <p:childTnLst>
                              <p:par>
                                <p:cTn id="17" presetID="45" presetClass="entr" presetSubtype="0" fill="hold" grpId="0" nodeType="afterEffect">
                                  <p:stCondLst>
                                    <p:cond delay="500"/>
                                  </p:stCondLst>
                                  <p:iterate type="lt">
                                    <p:tmPct val="10000"/>
                                  </p:iterate>
                                  <p:childTnLst>
                                    <p:set>
                                      <p:cBhvr>
                                        <p:cTn id="1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9" dur="10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  <p:anim calcmode="lin" valueType="num">
                                      <p:cBhvr>
                                        <p:cTn id="20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 fmla="#ppt_w*sin(2.5*pi*$)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fltVal val="1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" dur="1000" fill="hold"/>
                                        <p:tgtEl>
                                          <p:spTgt spid="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h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4" grpId="0"/>
    </p:bld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005841" y="265176"/>
            <a:ext cx="7132319" cy="598890"/>
          </a:xfrm>
        </p:spPr>
        <p:txBody>
          <a:bodyPr/>
          <a:lstStyle/>
          <a:p>
            <a:r>
              <a:rPr lang="en-US" dirty="0" smtClean="0"/>
              <a:t>References cited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005840" y="981513"/>
            <a:ext cx="7132320" cy="5100505"/>
          </a:xfrm>
        </p:spPr>
        <p:txBody>
          <a:bodyPr>
            <a:normAutofit fontScale="85000" lnSpcReduction="10000"/>
          </a:bodyPr>
          <a:lstStyle/>
          <a:p>
            <a:pPr marL="34290" indent="0">
              <a:buNone/>
            </a:pPr>
            <a:r>
              <a:rPr lang="en-US" dirty="0"/>
              <a:t>Bateson, </a:t>
            </a:r>
            <a:r>
              <a:rPr lang="en-US" dirty="0" smtClean="0"/>
              <a:t>Gregory (1971)  The cybernetics of “self”: A theory of alcoholism. </a:t>
            </a:r>
            <a:r>
              <a:rPr lang="en-US" i="1" dirty="0" smtClean="0"/>
              <a:t>Psychiatry</a:t>
            </a:r>
            <a:r>
              <a:rPr lang="en-US" dirty="0" smtClean="0"/>
              <a:t> 34: 1−18. </a:t>
            </a:r>
          </a:p>
          <a:p>
            <a:pPr marL="34290" indent="0">
              <a:buNone/>
            </a:pPr>
            <a:r>
              <a:rPr lang="en-US" dirty="0" smtClean="0"/>
              <a:t>Bateson, Gregory (1979)  </a:t>
            </a:r>
            <a:r>
              <a:rPr lang="en-US" i="1" dirty="0" smtClean="0"/>
              <a:t>Mind and Nature: A Necessary Unity</a:t>
            </a:r>
            <a:r>
              <a:rPr lang="en-US" dirty="0" smtClean="0"/>
              <a:t>. New York: E.P. Dutton.</a:t>
            </a:r>
            <a:endParaRPr lang="en-US" dirty="0"/>
          </a:p>
          <a:p>
            <a:pPr marL="34290" indent="0">
              <a:buNone/>
            </a:pPr>
            <a:r>
              <a:rPr lang="en-US" dirty="0" err="1" smtClean="0"/>
              <a:t>Chrisomalis</a:t>
            </a:r>
            <a:r>
              <a:rPr lang="en-US" dirty="0" smtClean="0"/>
              <a:t>, Stephen (2020) </a:t>
            </a:r>
            <a:r>
              <a:rPr lang="en-US" i="1" dirty="0" smtClean="0"/>
              <a:t>Reckonings: Numerals, Cognition, and History</a:t>
            </a:r>
            <a:r>
              <a:rPr lang="en-US" dirty="0" smtClean="0"/>
              <a:t>. Cambridge, MA: The M.I.T. Press.</a:t>
            </a:r>
          </a:p>
          <a:p>
            <a:pPr marL="34290" indent="0">
              <a:buNone/>
            </a:pPr>
            <a:r>
              <a:rPr lang="en-US" dirty="0" smtClean="0"/>
              <a:t>Gatewood</a:t>
            </a:r>
            <a:r>
              <a:rPr lang="en-US" dirty="0" smtClean="0"/>
              <a:t>, John B. (1983)  Deciding where to fish: The skipper’s dilemma in Southeast Alaskan salmon fishing. </a:t>
            </a:r>
            <a:r>
              <a:rPr lang="en-US" i="1" dirty="0" smtClean="0"/>
              <a:t>Coastal Zone Management Journal</a:t>
            </a:r>
            <a:r>
              <a:rPr lang="en-US" dirty="0" smtClean="0"/>
              <a:t> 10: 347−367. </a:t>
            </a:r>
          </a:p>
          <a:p>
            <a:pPr marL="34290" indent="0">
              <a:buNone/>
            </a:pPr>
            <a:r>
              <a:rPr lang="en-US" dirty="0" smtClean="0"/>
              <a:t>Gatewood, John B. (1984)  Cooperation, competition, and synergy: Information-sharing groups among Southeast Alaskan salmon seiners. </a:t>
            </a:r>
            <a:r>
              <a:rPr lang="en-US" i="1" dirty="0" smtClean="0"/>
              <a:t>American Ethnologist</a:t>
            </a:r>
            <a:r>
              <a:rPr lang="en-US" dirty="0" smtClean="0"/>
              <a:t> 11: 350−370. </a:t>
            </a:r>
          </a:p>
          <a:p>
            <a:pPr marL="34290" indent="0">
              <a:buNone/>
            </a:pPr>
            <a:r>
              <a:rPr lang="en-US" dirty="0" smtClean="0"/>
              <a:t>Gatewood, John B. (2024)  Thinking while doing: Active cognition in bartending. In</a:t>
            </a:r>
            <a:r>
              <a:rPr lang="en-US" dirty="0"/>
              <a:t> </a:t>
            </a:r>
            <a:r>
              <a:rPr lang="en-US" dirty="0" smtClean="0"/>
              <a:t>G. Bennardo, V. de </a:t>
            </a:r>
            <a:r>
              <a:rPr lang="en-US" dirty="0" err="1" smtClean="0"/>
              <a:t>Munck</a:t>
            </a:r>
            <a:r>
              <a:rPr lang="en-US" dirty="0" smtClean="0"/>
              <a:t>, and S. </a:t>
            </a:r>
            <a:r>
              <a:rPr lang="en-US" dirty="0" err="1" smtClean="0"/>
              <a:t>Chrisomalis</a:t>
            </a:r>
            <a:r>
              <a:rPr lang="en-US" dirty="0" smtClean="0"/>
              <a:t>, eds., </a:t>
            </a:r>
            <a:r>
              <a:rPr lang="en-US" i="1" dirty="0" smtClean="0"/>
              <a:t>Cognition In and Out of the Mind: Advances in Cultural Model Theory</a:t>
            </a:r>
            <a:r>
              <a:rPr lang="en-US" dirty="0" smtClean="0"/>
              <a:t>, pp. 123−158. New York: Palgrave Macmillan.</a:t>
            </a:r>
          </a:p>
          <a:p>
            <a:pPr marL="34290" indent="0">
              <a:buNone/>
            </a:pPr>
            <a:r>
              <a:rPr lang="en-US" dirty="0" smtClean="0"/>
              <a:t>Hutchins, Edwin (1995)  </a:t>
            </a:r>
            <a:r>
              <a:rPr lang="en-US" i="1" dirty="0" smtClean="0"/>
              <a:t>Cognition in the Wild</a:t>
            </a:r>
            <a:r>
              <a:rPr lang="en-US" dirty="0" smtClean="0"/>
              <a:t>. Cambridge, MA: The MIT Press. </a:t>
            </a:r>
          </a:p>
          <a:p>
            <a:pPr marL="34290" indent="0">
              <a:buNone/>
            </a:pPr>
            <a:r>
              <a:rPr lang="en-US" dirty="0" smtClean="0"/>
              <a:t>Keller, Charles M. and Janet Dixon Keller (1996)  </a:t>
            </a:r>
            <a:r>
              <a:rPr lang="en-US" i="1" dirty="0" smtClean="0"/>
              <a:t>Cognition and Tool Use: The Blacksmith at Work</a:t>
            </a:r>
            <a:r>
              <a:rPr lang="en-US" dirty="0" smtClean="0"/>
              <a:t>. New York: Cambridge University Press.</a:t>
            </a:r>
          </a:p>
          <a:p>
            <a:pPr marL="34290" indent="0">
              <a:buNone/>
            </a:pPr>
            <a:r>
              <a:rPr lang="en-US" dirty="0" err="1" smtClean="0"/>
              <a:t>Merleau-Ponty</a:t>
            </a:r>
            <a:r>
              <a:rPr lang="en-US" dirty="0" smtClean="0"/>
              <a:t>, Maurice (2012 [1945])  </a:t>
            </a:r>
            <a:r>
              <a:rPr lang="en-US" i="1" dirty="0" smtClean="0"/>
              <a:t>Phenomenology of Perception</a:t>
            </a:r>
            <a:r>
              <a:rPr lang="en-US" dirty="0" smtClean="0"/>
              <a:t>, translated by D.</a:t>
            </a:r>
            <a:r>
              <a:rPr lang="en-US" dirty="0"/>
              <a:t> </a:t>
            </a:r>
            <a:r>
              <a:rPr lang="en-US" dirty="0" smtClean="0"/>
              <a:t>A. </a:t>
            </a:r>
            <a:r>
              <a:rPr lang="en-US" dirty="0" err="1" smtClean="0"/>
              <a:t>Landes</a:t>
            </a:r>
            <a:r>
              <a:rPr lang="en-US" dirty="0" smtClean="0"/>
              <a:t>. New York: Routledge. </a:t>
            </a:r>
          </a:p>
          <a:p>
            <a:pPr marL="34290" indent="0">
              <a:buNone/>
            </a:pPr>
            <a:r>
              <a:rPr lang="en-US" dirty="0" smtClean="0"/>
              <a:t>von </a:t>
            </a:r>
            <a:r>
              <a:rPr lang="en-US" dirty="0" err="1" smtClean="0"/>
              <a:t>Bertalanffy</a:t>
            </a:r>
            <a:r>
              <a:rPr lang="en-US" dirty="0" smtClean="0"/>
              <a:t>, Ludwig (1955)  An essay on the relativity of categories. </a:t>
            </a:r>
            <a:r>
              <a:rPr lang="en-US" i="1" dirty="0" smtClean="0"/>
              <a:t>Philosophy of Science</a:t>
            </a:r>
            <a:r>
              <a:rPr lang="en-US" dirty="0" smtClean="0"/>
              <a:t> 22: 71−83.</a:t>
            </a:r>
          </a:p>
          <a:p>
            <a:pPr marL="34290" indent="0">
              <a:buNone/>
            </a:pPr>
            <a:r>
              <a:rPr lang="en-US" dirty="0" smtClean="0"/>
              <a:t>Wallace, Anthony F. C. (1965)  Driving to work. In M. Spiro, ed., </a:t>
            </a:r>
            <a:r>
              <a:rPr lang="en-US" i="1" dirty="0" smtClean="0"/>
              <a:t>Context and Meaning in Cultural Anthropology</a:t>
            </a:r>
            <a:r>
              <a:rPr lang="en-US" dirty="0" smtClean="0"/>
              <a:t>, pp. 277−292. New York: The Free Press.</a:t>
            </a:r>
          </a:p>
          <a:p>
            <a:pPr marL="34290" indent="0">
              <a:buNone/>
            </a:pPr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4FAB73BC-B049-4115-A692-8D63A059BFB8}" type="slidenum">
              <a:rPr lang="en-US" smtClean="0"/>
              <a:t>30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08242827"/>
      </p:ext>
    </p:extLst>
  </p:cSld>
  <p:clrMapOvr>
    <a:masterClrMapping/>
  </p:clrMapOvr>
  <mc:AlternateContent xmlns:mc="http://schemas.openxmlformats.org/markup-compatibility/2006" xmlns:p14="http://schemas.microsoft.com/office/powerpoint/2010/main">
    <mc:Choice Requires="p14">
      <p:transition spd="med" p14:dur="700">
        <p:fade/>
      </p:transition>
    </mc:Choice>
    <mc:Fallback xmlns="">
      <p:transition spd="med">
        <p:fade/>
      </p:transition>
    </mc:Fallback>
  </mc:AlternateContent>
  <p:timing>
    <p:tnLst>
      <p:par>
        <p:cTn id="1" dur="indefinite" restart="never" nodeType="tmRoot"/>
      </p:par>
    </p:tnLst>
  </p:timing>
</p:sld>
</file>

<file path=ppt/theme/theme1.xml><?xml version="1.0" encoding="utf-8"?>
<a:theme xmlns:a="http://schemas.openxmlformats.org/drawingml/2006/main" name="Ocean 16x9">
  <a:themeElements>
    <a:clrScheme name="Ocean">
      <a:dk1>
        <a:sysClr val="windowText" lastClr="000000"/>
      </a:dk1>
      <a:lt1>
        <a:sysClr val="window" lastClr="FFFFFF"/>
      </a:lt1>
      <a:dk2>
        <a:srgbClr val="323232"/>
      </a:dk2>
      <a:lt2>
        <a:srgbClr val="E3DED1"/>
      </a:lt2>
      <a:accent1>
        <a:srgbClr val="4557A1"/>
      </a:accent1>
      <a:accent2>
        <a:srgbClr val="3691AA"/>
      </a:accent2>
      <a:accent3>
        <a:srgbClr val="893768"/>
      </a:accent3>
      <a:accent4>
        <a:srgbClr val="4E8542"/>
      </a:accent4>
      <a:accent5>
        <a:srgbClr val="A25A12"/>
      </a:accent5>
      <a:accent6>
        <a:srgbClr val="C19859"/>
      </a:accent6>
      <a:hlink>
        <a:srgbClr val="6B9F25"/>
      </a:hlink>
      <a:folHlink>
        <a:srgbClr val="B26B02"/>
      </a:folHlink>
    </a:clrScheme>
    <a:fontScheme name="Georgia">
      <a:majorFont>
        <a:latin typeface="Georg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Georg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cean painting presentation (widescreen).potx" id="{7D8F5DB3-F878-46D5-AF2D-2DD5B7369221}" vid="{9251DF30-C224-466C-9BFA-3064FAD55731}"/>
    </a:ext>
  </a:extLst>
</a:theme>
</file>

<file path=ppt/theme/theme2.xml><?xml version="1.0" encoding="utf-8"?>
<a:theme xmlns:a="http://schemas.openxmlformats.org/drawingml/2006/main" name="Office Theme">
  <a:themeElements>
    <a:clrScheme name="Ocean">
      <a:dk1>
        <a:sysClr val="windowText" lastClr="000000"/>
      </a:dk1>
      <a:lt1>
        <a:sysClr val="window" lastClr="FFFFFF"/>
      </a:lt1>
      <a:dk2>
        <a:srgbClr val="323232"/>
      </a:dk2>
      <a:lt2>
        <a:srgbClr val="E3DED1"/>
      </a:lt2>
      <a:accent1>
        <a:srgbClr val="4557A1"/>
      </a:accent1>
      <a:accent2>
        <a:srgbClr val="3691AA"/>
      </a:accent2>
      <a:accent3>
        <a:srgbClr val="893768"/>
      </a:accent3>
      <a:accent4>
        <a:srgbClr val="4E8542"/>
      </a:accent4>
      <a:accent5>
        <a:srgbClr val="A25A12"/>
      </a:accent5>
      <a:accent6>
        <a:srgbClr val="C19859"/>
      </a:accent6>
      <a:hlink>
        <a:srgbClr val="6B9F25"/>
      </a:hlink>
      <a:folHlink>
        <a:srgbClr val="B26B02"/>
      </a:folHlink>
    </a:clrScheme>
    <a:fontScheme name="Georgia">
      <a:majorFont>
        <a:latin typeface="Georg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Georg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cean">
      <a:dk1>
        <a:sysClr val="windowText" lastClr="000000"/>
      </a:dk1>
      <a:lt1>
        <a:sysClr val="window" lastClr="FFFFFF"/>
      </a:lt1>
      <a:dk2>
        <a:srgbClr val="323232"/>
      </a:dk2>
      <a:lt2>
        <a:srgbClr val="E3DED1"/>
      </a:lt2>
      <a:accent1>
        <a:srgbClr val="4557A1"/>
      </a:accent1>
      <a:accent2>
        <a:srgbClr val="3691AA"/>
      </a:accent2>
      <a:accent3>
        <a:srgbClr val="893768"/>
      </a:accent3>
      <a:accent4>
        <a:srgbClr val="4E8542"/>
      </a:accent4>
      <a:accent5>
        <a:srgbClr val="A25A12"/>
      </a:accent5>
      <a:accent6>
        <a:srgbClr val="C19859"/>
      </a:accent6>
      <a:hlink>
        <a:srgbClr val="6B9F25"/>
      </a:hlink>
      <a:folHlink>
        <a:srgbClr val="B26B02"/>
      </a:folHlink>
    </a:clrScheme>
    <a:fontScheme name="Georgia">
      <a:majorFont>
        <a:latin typeface="Georg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Georgia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hade val="98000"/>
                <a:satMod val="150000"/>
                <a:lumMod val="102000"/>
              </a:schemeClr>
            </a:gs>
            <a:gs pos="50000">
              <a:schemeClr val="phClr">
                <a:tint val="98000"/>
                <a:shade val="90000"/>
                <a:satMod val="13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Ocean painting presentation (widescreen)</Template>
  <TotalTime>1646</TotalTime>
  <Words>1841</Words>
  <Application>Microsoft Office PowerPoint</Application>
  <PresentationFormat>On-screen Show (4:3)</PresentationFormat>
  <Paragraphs>223</Paragraphs>
  <Slides>30</Slides>
  <Notes>1</Notes>
  <HiddenSlides>0</HiddenSlides>
  <MMClips>0</MMClips>
  <ScaleCrop>false</ScaleCrop>
  <HeadingPairs>
    <vt:vector size="6" baseType="variant">
      <vt:variant>
        <vt:lpstr>Fonts Used</vt:lpstr>
      </vt:variant>
      <vt:variant>
        <vt:i4>8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30</vt:i4>
      </vt:variant>
    </vt:vector>
  </HeadingPairs>
  <TitlesOfParts>
    <vt:vector size="39" baseType="lpstr">
      <vt:lpstr>Arial</vt:lpstr>
      <vt:lpstr>Arial Rounded MT Bold</vt:lpstr>
      <vt:lpstr>Baskerville Old Face</vt:lpstr>
      <vt:lpstr>Bodoni BT</vt:lpstr>
      <vt:lpstr>Cambria Math</vt:lpstr>
      <vt:lpstr>Courier New</vt:lpstr>
      <vt:lpstr>Georgia</vt:lpstr>
      <vt:lpstr>Times New Roman</vt:lpstr>
      <vt:lpstr>Ocean 16x9</vt:lpstr>
      <vt:lpstr>Thinking Is a Complex Activity </vt:lpstr>
      <vt:lpstr>Abstract</vt:lpstr>
      <vt:lpstr>Doing Arithmetic</vt:lpstr>
      <vt:lpstr>Thinking while doing arithmetic problems</vt:lpstr>
      <vt:lpstr>And, notice how much easier the same problems are when displayed numerically</vt:lpstr>
      <vt:lpstr>ASIDE:  “Averaging Method” to find the square root of a number</vt:lpstr>
      <vt:lpstr>K E Y   P O I N T S   …   from Example #1</vt:lpstr>
      <vt:lpstr> </vt:lpstr>
      <vt:lpstr>Bartending</vt:lpstr>
      <vt:lpstr>Thinking while bartending</vt:lpstr>
      <vt:lpstr>Common misconceptions of bartending</vt:lpstr>
      <vt:lpstr>Basics of “taking orders, making drink”</vt:lpstr>
      <vt:lpstr>How bartenders increase their speed</vt:lpstr>
      <vt:lpstr>K E Y   P O I N T S   …   from Example #2</vt:lpstr>
      <vt:lpstr>PowerPoint Presentation</vt:lpstr>
      <vt:lpstr>Deciding Where  to Fish</vt:lpstr>
      <vt:lpstr>Thinking while deciding where to fish</vt:lpstr>
      <vt:lpstr>Public information</vt:lpstr>
      <vt:lpstr>Skipper’s knowledge</vt:lpstr>
      <vt:lpstr>Boat &amp; crew particulars</vt:lpstr>
      <vt:lpstr>Skippers’ final decisions reflect their attempts to synthesize five basic considerations</vt:lpstr>
      <vt:lpstr>Sub-problem: “Where will the salmon be? ”</vt:lpstr>
      <vt:lpstr> </vt:lpstr>
      <vt:lpstr>Secondary problem: Information-gathering</vt:lpstr>
      <vt:lpstr>K E Y   P O I N T S   …   from Example #3</vt:lpstr>
      <vt:lpstr> </vt:lpstr>
      <vt:lpstr>Summary</vt:lpstr>
      <vt:lpstr> </vt:lpstr>
      <vt:lpstr>F i n i s</vt:lpstr>
      <vt:lpstr>References cited</vt:lpstr>
    </vt:vector>
  </TitlesOfParts>
  <LinksUpToDate>false</LinksUpToDate>
  <SharedDoc>false</SharedDoc>
  <HyperlinksChanged>false</HyperlinksChanged>
  <AppVersion>15.0000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Thinking Is a Complex Activity</dc:title>
  <dc:creator>John Gatewood</dc:creator>
  <cp:lastModifiedBy>John Gatewood</cp:lastModifiedBy>
  <cp:revision>202</cp:revision>
  <dcterms:created xsi:type="dcterms:W3CDTF">2025-01-25T18:32:16Z</dcterms:created>
  <dcterms:modified xsi:type="dcterms:W3CDTF">2025-03-26T13:27:00Z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InternalTags">
    <vt:lpwstr/>
  </property>
  <property fmtid="{D5CDD505-2E9C-101B-9397-08002B2CF9AE}" pid="3" name="ContentTypeId">
    <vt:lpwstr>0x010100AA3F7D94069FF64A86F7DFF56D60E3BE</vt:lpwstr>
  </property>
  <property fmtid="{D5CDD505-2E9C-101B-9397-08002B2CF9AE}" pid="4" name="FeatureTags">
    <vt:lpwstr/>
  </property>
  <property fmtid="{D5CDD505-2E9C-101B-9397-08002B2CF9AE}" pid="5" name="LocalizationTags">
    <vt:lpwstr/>
  </property>
  <property fmtid="{D5CDD505-2E9C-101B-9397-08002B2CF9AE}" pid="6" name="ScenarioTags">
    <vt:lpwstr/>
  </property>
  <property fmtid="{D5CDD505-2E9C-101B-9397-08002B2CF9AE}" pid="7" name="CampaignTags">
    <vt:lpwstr/>
  </property>
</Properties>
</file>