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46"/>
  </p:notesMasterIdLst>
  <p:sldIdLst>
    <p:sldId id="256" r:id="rId2"/>
    <p:sldId id="258" r:id="rId3"/>
    <p:sldId id="262" r:id="rId4"/>
    <p:sldId id="269" r:id="rId5"/>
    <p:sldId id="270" r:id="rId6"/>
    <p:sldId id="281" r:id="rId7"/>
    <p:sldId id="282" r:id="rId8"/>
    <p:sldId id="283" r:id="rId9"/>
    <p:sldId id="271" r:id="rId10"/>
    <p:sldId id="272" r:id="rId11"/>
    <p:sldId id="294" r:id="rId12"/>
    <p:sldId id="273" r:id="rId13"/>
    <p:sldId id="314" r:id="rId14"/>
    <p:sldId id="278" r:id="rId15"/>
    <p:sldId id="274" r:id="rId16"/>
    <p:sldId id="275" r:id="rId17"/>
    <p:sldId id="304" r:id="rId18"/>
    <p:sldId id="276" r:id="rId19"/>
    <p:sldId id="315" r:id="rId20"/>
    <p:sldId id="257" r:id="rId21"/>
    <p:sldId id="292" r:id="rId22"/>
    <p:sldId id="306" r:id="rId23"/>
    <p:sldId id="293" r:id="rId24"/>
    <p:sldId id="263" r:id="rId25"/>
    <p:sldId id="284" r:id="rId26"/>
    <p:sldId id="280" r:id="rId27"/>
    <p:sldId id="287" r:id="rId28"/>
    <p:sldId id="289" r:id="rId29"/>
    <p:sldId id="285" r:id="rId30"/>
    <p:sldId id="288" r:id="rId31"/>
    <p:sldId id="297" r:id="rId32"/>
    <p:sldId id="299" r:id="rId33"/>
    <p:sldId id="300" r:id="rId34"/>
    <p:sldId id="301" r:id="rId35"/>
    <p:sldId id="290" r:id="rId36"/>
    <p:sldId id="307" r:id="rId37"/>
    <p:sldId id="308" r:id="rId38"/>
    <p:sldId id="309" r:id="rId39"/>
    <p:sldId id="295" r:id="rId40"/>
    <p:sldId id="296" r:id="rId41"/>
    <p:sldId id="310" r:id="rId42"/>
    <p:sldId id="311" r:id="rId43"/>
    <p:sldId id="313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FFCC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53" autoAdjust="0"/>
  </p:normalViewPr>
  <p:slideViewPr>
    <p:cSldViewPr snapToGrid="0">
      <p:cViewPr varScale="1">
        <p:scale>
          <a:sx n="90" d="100"/>
          <a:sy n="90" d="100"/>
        </p:scale>
        <p:origin x="11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0E615-D335-437D-AB1F-28C71A5B5FB6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3229-C583-476B-97EC-B328F69D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29-C583-476B-97EC-B328F69DA9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5C83B3-2401-4A5D-AAE4-025AD5576816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3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880-1BF2-4C1A-BB14-C739F32E9383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E90C-2760-47EE-9A9C-3A24C1AB48A1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0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DD50-6A1E-4F58-B444-E4A2D6D0D8A4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9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C264-E920-4B46-91C4-D4DA5FC621FC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3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BB18-A58D-4F93-865B-12FCE3A29F15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91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C011-8FDE-4A83-BA85-19E3FB4C4585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1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47DA-3C8F-4B24-9DD6-B3F7BF659ECE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31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2ACF-F7C2-4D09-983C-9F71DAD434B0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95091" y="17743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7305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902821"/>
            <a:ext cx="6798736" cy="4032311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3620-E7A5-4E39-B832-ECC869EAD9E2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5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200" b="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452A-947F-4091-9AEC-97854BBD3BAD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48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129-A98F-4E3A-AC27-FB973AE8D924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AFE3-A83F-4F4A-8AE9-AC6C24053715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6500-C96B-498B-8786-657E8FF166BE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6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0B80-D113-498F-810B-5072505F50B0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6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18F2-D7AA-450A-881C-7C40D0AAB039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61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2F2A-D39A-4BA7-A38B-2991A49DD841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5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6375DE-C4C4-440E-851F-C69588030865}" type="datetime1">
              <a:rPr lang="en-US" smtClean="0"/>
              <a:t>4/20/2024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lliards.colostate.edu/" TargetMode="External"/><Relationship Id="rId2" Type="http://schemas.openxmlformats.org/officeDocument/2006/relationships/hyperlink" Target="https://www.youtube.com/watch?v=qzjousgGLj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rFP7VmNbGk" TargetMode="External"/><Relationship Id="rId5" Type="http://schemas.openxmlformats.org/officeDocument/2006/relationships/hyperlink" Target="https://www.youtube.com/watch?v=KL0W45AkNMo" TargetMode="External"/><Relationship Id="rId4" Type="http://schemas.openxmlformats.org/officeDocument/2006/relationships/hyperlink" Target="https://www.liveabout.com/billiards-468810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Playing Pool: Head and Hand Working Together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B. Gatewood</a:t>
            </a:r>
            <a:br>
              <a:rPr lang="en-US" dirty="0" smtClean="0"/>
            </a:br>
            <a:r>
              <a:rPr lang="en-US" dirty="0" smtClean="0"/>
              <a:t>Lehigh University</a:t>
            </a:r>
          </a:p>
          <a:p>
            <a:r>
              <a:rPr lang="en-US" sz="1600" dirty="0" err="1" smtClean="0"/>
              <a:t>SfAA</a:t>
            </a:r>
            <a:r>
              <a:rPr lang="en-US" sz="1600" dirty="0" smtClean="0"/>
              <a:t>/SAS Meetings in Santa Fe, NM</a:t>
            </a:r>
            <a:br>
              <a:rPr lang="en-US" sz="1600" dirty="0" smtClean="0"/>
            </a:br>
            <a:r>
              <a:rPr lang="en-US" sz="1600" dirty="0" smtClean="0"/>
              <a:t>28 March 2024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44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70451"/>
            <a:ext cx="6798734" cy="10754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Southeast</a:t>
            </a:r>
            <a:r>
              <a:rPr lang="en-US" dirty="0" smtClean="0"/>
              <a:t> Alaskan Salmon Seining</a:t>
            </a:r>
            <a:br>
              <a:rPr lang="en-US" dirty="0" smtClean="0"/>
            </a:br>
            <a:r>
              <a:rPr lang="en-US" sz="2000" dirty="0" smtClean="0"/>
              <a:t>( highly sequenced routine, complex division of labor 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313" y="1907632"/>
            <a:ext cx="6568040" cy="41790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78840"/>
            <a:ext cx="6798734" cy="1067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Bartending</a:t>
            </a:r>
            <a:br>
              <a:rPr lang="en-US" sz="3200" dirty="0" smtClean="0"/>
            </a:br>
            <a:r>
              <a:rPr lang="en-US" sz="2000" dirty="0" smtClean="0"/>
              <a:t>( recipe templates, </a:t>
            </a:r>
            <a:r>
              <a:rPr lang="en-US" sz="2000" i="1" dirty="0" smtClean="0"/>
              <a:t>ad hoc</a:t>
            </a:r>
            <a:r>
              <a:rPr lang="en-US" sz="2000" dirty="0" smtClean="0"/>
              <a:t> production plans, bilateral independence 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911" y="1903413"/>
            <a:ext cx="5678616" cy="4258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 Equipment and Rules for</a:t>
            </a:r>
            <a:br>
              <a:rPr lang="en-US" sz="3600" dirty="0" smtClean="0"/>
            </a:br>
            <a:r>
              <a:rPr lang="en-US" sz="3600" dirty="0" smtClean="0"/>
              <a:t>“Pocket” 9-Ball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899" y="578839"/>
            <a:ext cx="746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Standard Pool Table &amp; Ball Dimensions</a:t>
            </a:r>
          </a:p>
          <a:p>
            <a:r>
              <a:rPr lang="en-US" dirty="0" smtClean="0"/>
              <a:t>			</a:t>
            </a:r>
            <a:r>
              <a:rPr lang="en-US" u="sng" dirty="0" smtClean="0"/>
              <a:t>Table</a:t>
            </a:r>
            <a:r>
              <a:rPr lang="en-US" dirty="0" smtClean="0"/>
              <a:t>:  9-feet x 4½-feet … playing surface: 100” x 50”</a:t>
            </a:r>
          </a:p>
          <a:p>
            <a:r>
              <a:rPr lang="en-US" dirty="0" smtClean="0"/>
              <a:t>			</a:t>
            </a:r>
            <a:r>
              <a:rPr lang="en-US" u="sng" dirty="0" smtClean="0"/>
              <a:t>Balls</a:t>
            </a:r>
            <a:r>
              <a:rPr lang="en-US" dirty="0" smtClean="0"/>
              <a:t>:   2¼-inches diameter   &amp;   weight ~5.8 ounces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30523" y="1766119"/>
            <a:ext cx="7682953" cy="4084352"/>
            <a:chOff x="730523" y="1766119"/>
            <a:chExt cx="7682953" cy="4084352"/>
          </a:xfrm>
        </p:grpSpPr>
        <p:pic>
          <p:nvPicPr>
            <p:cNvPr id="17" name="Picture Placeholder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523" y="1766119"/>
              <a:ext cx="7682953" cy="4084352"/>
            </a:xfrm>
            <a:prstGeom prst="roundRect">
              <a:avLst>
                <a:gd name="adj" fmla="val 0"/>
              </a:avLst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1308683" y="4488110"/>
              <a:ext cx="6560190" cy="0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910980" y="2214694"/>
              <a:ext cx="33556" cy="3212983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44536" y="317921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50”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89523" y="4118778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100</a:t>
              </a:r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3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93" y="2955637"/>
            <a:ext cx="1185336" cy="9552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00132" y="3972997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230" y="634449"/>
            <a:ext cx="768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Layout to Begin Game</a:t>
            </a:r>
            <a:r>
              <a:rPr lang="en-US" sz="2000" dirty="0" smtClean="0"/>
              <a:t>:  Nine numbered balls (in diamond-shaped rack) … 1-ball on the spot,  9-ball in center, and cue ball behind breaking line.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81758" y="4638883"/>
            <a:ext cx="18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Player 1’s pocket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64125" y="1845584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Player 2’s pocket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6720" y="3259557"/>
            <a:ext cx="19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“neutral” pockets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34437" y="2030250"/>
            <a:ext cx="545284" cy="11659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34437" y="3675086"/>
            <a:ext cx="545284" cy="11443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99846" y="3675086"/>
            <a:ext cx="1999031" cy="11443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518407" y="2040148"/>
            <a:ext cx="2080470" cy="11560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Basic Rules for </a:t>
            </a:r>
            <a:r>
              <a:rPr lang="en-US" sz="3200" b="1" dirty="0"/>
              <a:t>“Pocket”</a:t>
            </a:r>
            <a:r>
              <a:rPr lang="en-US" sz="3200" dirty="0"/>
              <a:t> 9-Ball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Cue </a:t>
            </a:r>
            <a:r>
              <a:rPr lang="en-US" dirty="0"/>
              <a:t>ball must hit the lowest-numbered ball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table </a:t>
            </a:r>
            <a:r>
              <a:rPr lang="en-US" u="sng" dirty="0" smtClean="0"/>
              <a:t>before</a:t>
            </a:r>
            <a:r>
              <a:rPr lang="en-US" dirty="0" smtClean="0"/>
              <a:t> hitting any other ball</a:t>
            </a:r>
            <a:r>
              <a:rPr lang="en-US" dirty="0"/>
              <a:t> </a:t>
            </a:r>
            <a:r>
              <a:rPr lang="en-US" dirty="0" smtClean="0"/>
              <a:t> (a “good hit”).</a:t>
            </a:r>
            <a:endParaRPr lang="en-US" dirty="0"/>
          </a:p>
          <a:p>
            <a:r>
              <a:rPr lang="en-US" dirty="0" smtClean="0"/>
              <a:t>Players </a:t>
            </a: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have to “call their shots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Must pocket some object ball to continue shooting.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2100" dirty="0" smtClean="0"/>
              <a:t>Exception:  If </a:t>
            </a:r>
            <a:r>
              <a:rPr lang="en-US" sz="2100" dirty="0"/>
              <a:t>the 9-ball drops into a “neutral” </a:t>
            </a:r>
            <a:r>
              <a:rPr lang="en-US" sz="2100" dirty="0" smtClean="0"/>
              <a:t>pocket, it is immediately placed on the spot. But, player continues shooting </a:t>
            </a:r>
            <a:br>
              <a:rPr lang="en-US" sz="2100" dirty="0" smtClean="0"/>
            </a:br>
            <a:r>
              <a:rPr lang="en-US" sz="2100" dirty="0" smtClean="0"/>
              <a:t>only if some other ball was made as well.</a:t>
            </a:r>
            <a:endParaRPr lang="en-US" sz="2100" dirty="0"/>
          </a:p>
          <a:p>
            <a:r>
              <a:rPr lang="en-US" dirty="0" smtClean="0"/>
              <a:t>“Scratching” ends a player’s turn  </a:t>
            </a:r>
            <a:r>
              <a:rPr lang="en-US" u="sng" dirty="0" smtClean="0"/>
              <a:t>AND</a:t>
            </a:r>
            <a:r>
              <a:rPr lang="en-US" dirty="0" smtClean="0"/>
              <a:t>  opponent gets “cue ball in hand”.</a:t>
            </a:r>
            <a:endParaRPr lang="en-US" dirty="0"/>
          </a:p>
          <a:p>
            <a:pPr lvl="2"/>
            <a:r>
              <a:rPr lang="en-US" sz="2100" dirty="0" smtClean="0"/>
              <a:t>Scratches = (a) cue ball drops into a pocket or any ball flies off table, </a:t>
            </a:r>
            <a:br>
              <a:rPr lang="en-US" sz="2100" dirty="0" smtClean="0"/>
            </a:br>
            <a:r>
              <a:rPr lang="en-US" sz="2100" dirty="0" smtClean="0"/>
              <a:t>(b) cue ball doesn’t hit the lowest-numbered ball on table first, or </a:t>
            </a:r>
            <a:br>
              <a:rPr lang="en-US" sz="2100" dirty="0" smtClean="0"/>
            </a:br>
            <a:r>
              <a:rPr lang="en-US" sz="2100" dirty="0" smtClean="0"/>
              <a:t>(c) no ball hits a rail or drops into a pocket</a:t>
            </a:r>
          </a:p>
          <a:p>
            <a:r>
              <a:rPr lang="en-US" u="sng" dirty="0" smtClean="0"/>
              <a:t>WINNING</a:t>
            </a:r>
            <a:r>
              <a:rPr lang="en-US" dirty="0" smtClean="0"/>
              <a:t>:  Player who makes the 9-ball in “own” pocket wins, </a:t>
            </a:r>
            <a:br>
              <a:rPr lang="en-US" dirty="0" smtClean="0"/>
            </a:br>
            <a:r>
              <a:rPr lang="en-US" dirty="0" smtClean="0"/>
              <a:t>but if player makes the 9-ball in opponent’s pocket, opponent wins. 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4.  Playing </a:t>
            </a:r>
            <a:r>
              <a:rPr lang="en-US" sz="3600" dirty="0"/>
              <a:t>Pool</a:t>
            </a:r>
            <a:r>
              <a:rPr lang="en-US" sz="3600" dirty="0" smtClean="0"/>
              <a:t>: Head </a:t>
            </a:r>
            <a:r>
              <a:rPr lang="en-US" sz="3600" dirty="0"/>
              <a:t>and Hand Working </a:t>
            </a:r>
            <a:r>
              <a:rPr lang="en-US" sz="3600" dirty="0" smtClean="0"/>
              <a:t>Together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---  The  HEAD  Game  ---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 broad terms, the ‘head game’ in pool involves three very different kinds of knowledge / mental abilities: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General Pool Knowledge  </a:t>
            </a:r>
            <a:r>
              <a:rPr lang="en-US" sz="1600" dirty="0" smtClean="0"/>
              <a:t>(“folk physics”: theoretically, how balls will behave after colliding with other balls or the table’s rails)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Analyzing </a:t>
            </a:r>
            <a:r>
              <a:rPr lang="en-US" dirty="0" smtClean="0"/>
              <a:t>Layouts </a:t>
            </a:r>
            <a:r>
              <a:rPr lang="en-US" dirty="0"/>
              <a:t>of Balls During Game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Self-Assessment of Shot-Making Skills </a:t>
            </a:r>
          </a:p>
          <a:p>
            <a:r>
              <a:rPr lang="en-US" sz="2200" dirty="0" smtClean="0"/>
              <a:t>Each of these is quasi-independent of the other two. </a:t>
            </a:r>
          </a:p>
          <a:p>
            <a:pPr lvl="1"/>
            <a:r>
              <a:rPr lang="en-US" sz="1800" dirty="0" smtClean="0"/>
              <a:t>E.g., Sally has excellent General Pool Knowledge and is pretty good at Analyzing Layouts, but has a somewhat inflated </a:t>
            </a:r>
            <a:br>
              <a:rPr lang="en-US" sz="1800" dirty="0" smtClean="0"/>
            </a:br>
            <a:r>
              <a:rPr lang="en-US" sz="1800" dirty="0" smtClean="0"/>
              <a:t>self-assessment of her Shot-Making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(a)  General Pool Knowledge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Euclidean Geometry  (frictionless “bounce” physics) </a:t>
            </a:r>
          </a:p>
          <a:p>
            <a:pPr lvl="1"/>
            <a:r>
              <a:rPr lang="en-US" dirty="0" smtClean="0"/>
              <a:t>Line of centers … direction object ball will go after collision</a:t>
            </a:r>
          </a:p>
          <a:p>
            <a:pPr lvl="1"/>
            <a:r>
              <a:rPr lang="en-US" dirty="0" smtClean="0"/>
              <a:t>Tangent line … direction cue ball will go after collision</a:t>
            </a:r>
          </a:p>
          <a:p>
            <a:pPr lvl="1"/>
            <a:r>
              <a:rPr lang="en-US" dirty="0"/>
              <a:t>Aiming line … </a:t>
            </a:r>
            <a:r>
              <a:rPr lang="en-US" dirty="0" smtClean="0"/>
              <a:t>center of cue </a:t>
            </a:r>
            <a:r>
              <a:rPr lang="en-US" dirty="0"/>
              <a:t>ball to </a:t>
            </a:r>
            <a:r>
              <a:rPr lang="en-US" dirty="0" smtClean="0"/>
              <a:t>center of imagined “ghost ball”</a:t>
            </a:r>
            <a:br>
              <a:rPr lang="en-US" dirty="0" smtClean="0"/>
            </a:br>
            <a:r>
              <a:rPr lang="en-US" dirty="0" smtClean="0"/>
              <a:t>	adjacent to object </a:t>
            </a:r>
            <a:r>
              <a:rPr lang="en-US" dirty="0"/>
              <a:t>ball</a:t>
            </a:r>
          </a:p>
          <a:p>
            <a:pPr lvl="1"/>
            <a:r>
              <a:rPr lang="en-US" dirty="0" smtClean="0"/>
              <a:t>Angle of inflection ≡ Angle of reflection … direction a ball will go</a:t>
            </a:r>
            <a:br>
              <a:rPr lang="en-US" dirty="0" smtClean="0"/>
            </a:br>
            <a:r>
              <a:rPr lang="en-US" dirty="0" smtClean="0"/>
              <a:t>	after colliding with a rail  </a:t>
            </a:r>
            <a:r>
              <a:rPr lang="en-US" sz="1700" dirty="0" smtClean="0"/>
              <a:t>(important when doing “bank” shots or “kick” shots)</a:t>
            </a:r>
          </a:p>
          <a:p>
            <a:r>
              <a:rPr lang="en-US" dirty="0" smtClean="0"/>
              <a:t>Momentum Physics with Friction</a:t>
            </a:r>
          </a:p>
          <a:p>
            <a:pPr lvl="1"/>
            <a:r>
              <a:rPr lang="en-US" dirty="0" smtClean="0"/>
              <a:t>VELOCITY matters (speed + direction) … how far balls roll depends on the force put on the cue ball </a:t>
            </a:r>
            <a:r>
              <a:rPr lang="en-US" u="sng" dirty="0" smtClean="0"/>
              <a:t>and</a:t>
            </a:r>
            <a:r>
              <a:rPr lang="en-US" dirty="0" smtClean="0"/>
              <a:t> the angle at which cue ball collides with object balls </a:t>
            </a:r>
          </a:p>
          <a:p>
            <a:pPr lvl="1"/>
            <a:r>
              <a:rPr lang="en-US" dirty="0" smtClean="0"/>
              <a:t>SPIN on cue ball matters … “English” introduces angular momentum as well as linear momentum, and affects how the cue ball will behave after colliding with an object ball or rail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</p:spPr>
      </p:pic>
      <p:sp>
        <p:nvSpPr>
          <p:cNvPr id="6" name="Oval 5"/>
          <p:cNvSpPr/>
          <p:nvPr/>
        </p:nvSpPr>
        <p:spPr>
          <a:xfrm>
            <a:off x="4579707" y="3277057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3687" y="3828817"/>
            <a:ext cx="176169" cy="187673"/>
          </a:xfrm>
          <a:prstGeom prst="ellipse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H="1">
            <a:off x="1471614" y="3864591"/>
            <a:ext cx="1238242" cy="1016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95413" y="2400300"/>
            <a:ext cx="2286000" cy="258127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909888" y="3387594"/>
            <a:ext cx="1669820" cy="374781"/>
          </a:xfrm>
          <a:prstGeom prst="straightConnector1">
            <a:avLst/>
          </a:prstGeom>
          <a:ln w="381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70592" y="4432574"/>
            <a:ext cx="1040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Line  </a:t>
            </a:r>
            <a:br>
              <a:rPr lang="en-US" sz="1600" dirty="0" smtClean="0"/>
            </a:br>
            <a:r>
              <a:rPr lang="en-US" sz="1600" dirty="0" smtClean="0"/>
              <a:t>of Centers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570592" y="2364526"/>
            <a:ext cx="832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Tangent</a:t>
            </a:r>
            <a:br>
              <a:rPr lang="en-US" sz="1600" dirty="0" smtClean="0"/>
            </a:br>
            <a:r>
              <a:rPr lang="en-US" sz="1600" dirty="0" smtClean="0"/>
              <a:t>Line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81413" y="3574984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Aiming Line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800820" y="747174"/>
            <a:ext cx="3553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 Euclidean Geometry “Lines”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51205" y="3233897"/>
            <a:ext cx="699230" cy="658178"/>
            <a:chOff x="2451205" y="3233897"/>
            <a:chExt cx="699230" cy="658178"/>
          </a:xfrm>
        </p:grpSpPr>
        <p:sp>
          <p:nvSpPr>
            <p:cNvPr id="10" name="Oval 9"/>
            <p:cNvSpPr/>
            <p:nvPr/>
          </p:nvSpPr>
          <p:spPr>
            <a:xfrm>
              <a:off x="2684057" y="3704402"/>
              <a:ext cx="176169" cy="187673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71000"/>
              </a:schemeClr>
            </a:solidFill>
            <a:ln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51205" y="3233897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“Ghost”</a:t>
              </a:r>
              <a:br>
                <a:rPr lang="en-US" sz="1200" dirty="0" smtClean="0">
                  <a:solidFill>
                    <a:schemeClr val="bg1"/>
                  </a:solidFill>
                </a:rPr>
              </a:br>
              <a:r>
                <a:rPr lang="en-US" sz="1200" dirty="0" smtClean="0">
                  <a:solidFill>
                    <a:schemeClr val="bg1"/>
                  </a:solidFill>
                </a:rPr>
                <a:t>Ball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4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Abstract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Playing pool involves formulating plans for </a:t>
            </a:r>
            <a:r>
              <a:rPr lang="en-US" dirty="0" smtClean="0"/>
              <a:t>pocketing </a:t>
            </a:r>
            <a:r>
              <a:rPr lang="en-US" dirty="0"/>
              <a:t>balls in sequence based on the layout of the balls on the table, the player’s general ‘folk model’ of physics, and his/her self-assessment of the ability to make particular shots. </a:t>
            </a:r>
            <a:r>
              <a:rPr lang="en-US" dirty="0" smtClean="0"/>
              <a:t> Then</a:t>
            </a:r>
            <a:r>
              <a:rPr lang="en-US" dirty="0"/>
              <a:t>, one has to execute the plan.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</a:t>
            </a:r>
            <a:r>
              <a:rPr lang="en-US" dirty="0"/>
              <a:t>, each </a:t>
            </a:r>
            <a:r>
              <a:rPr lang="en-US" dirty="0" smtClean="0"/>
              <a:t>pocketed shot </a:t>
            </a:r>
            <a:r>
              <a:rPr lang="en-US" dirty="0"/>
              <a:t>alters the subsequent layout, such that often one has to make a new plan if the cue ball did not end up where anticipated.  </a:t>
            </a:r>
            <a:r>
              <a:rPr lang="en-US" dirty="0" smtClean="0"/>
              <a:t>This </a:t>
            </a:r>
            <a:r>
              <a:rPr lang="en-US" dirty="0"/>
              <a:t>presentation uses the example of 9-Ball to illustrate how the ‘head game’ of pool and acquired physical skills are tightly interrelated in an everyday activity.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968" y="613288"/>
            <a:ext cx="1032632" cy="10326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( some general pool knowledge websites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https://www.youtube.com/watch?v=qzjousgGLjU</a:t>
            </a: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sz="1900" dirty="0"/>
              <a:t>excellent overall instructional </a:t>
            </a:r>
            <a:r>
              <a:rPr lang="en-US" sz="1900" dirty="0" smtClean="0"/>
              <a:t>video (~1 </a:t>
            </a:r>
            <a:r>
              <a:rPr lang="en-US" sz="1900" dirty="0" err="1" smtClean="0"/>
              <a:t>hr</a:t>
            </a:r>
            <a:r>
              <a:rPr lang="en-US" sz="1900" dirty="0" smtClean="0"/>
              <a:t> 6 min.)</a:t>
            </a:r>
            <a:endParaRPr lang="en-US" sz="1900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://billiards.colostate.edu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sz="1900" dirty="0" smtClean="0"/>
              <a:t>many instructional videos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www.livea%bout.com/billiards-4688102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900" dirty="0" smtClean="0"/>
              <a:t>many instructional videos</a:t>
            </a: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www.youtube.com/watch?v=KL0W45AkNMo</a:t>
            </a:r>
            <a:r>
              <a:rPr lang="en-US" dirty="0" smtClean="0"/>
              <a:t>  </a:t>
            </a:r>
            <a:r>
              <a:rPr lang="en-US" sz="1900" dirty="0" smtClean="0"/>
              <a:t>cue ball “folk physics” (~12 min.)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www.youtube.com/watch?v=ErFP7VmNbGk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1900" dirty="0" smtClean="0"/>
              <a:t>cue ball physics by MIT Professors (~25 min.)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(b)  Analyzing Layouts of Balls During Game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Each game begins with the object balls racked in a diamond shape with the 1-ball in front and 9-ball in the center. </a:t>
            </a:r>
          </a:p>
          <a:p>
            <a:r>
              <a:rPr lang="en-US" sz="2200" dirty="0" smtClean="0"/>
              <a:t>The “break shot” scatters the balls into what is likely a unique configuration. </a:t>
            </a:r>
          </a:p>
          <a:p>
            <a:r>
              <a:rPr lang="en-US" sz="2200" dirty="0" smtClean="0"/>
              <a:t>And, after each shot, the balls come to rest in yet another perhaps unique configuration.</a:t>
            </a:r>
          </a:p>
          <a:p>
            <a:r>
              <a:rPr lang="en-US" sz="2200" dirty="0" smtClean="0"/>
              <a:t>Thus, players are  </a:t>
            </a:r>
            <a:r>
              <a:rPr lang="en-US" sz="2200" b="1" dirty="0" smtClean="0"/>
              <a:t>ALWAYS</a:t>
            </a:r>
            <a:r>
              <a:rPr lang="en-US" sz="2200" dirty="0" smtClean="0"/>
              <a:t>  analyzing the current situation and then </a:t>
            </a:r>
            <a:r>
              <a:rPr lang="en-US" sz="2200" u="sng" dirty="0" smtClean="0"/>
              <a:t>de</a:t>
            </a:r>
            <a:r>
              <a:rPr lang="en-US" sz="2200" dirty="0" smtClean="0"/>
              <a:t>vising or </a:t>
            </a:r>
            <a:r>
              <a:rPr lang="en-US" sz="2200" u="sng" dirty="0" smtClean="0"/>
              <a:t>re</a:t>
            </a:r>
            <a:r>
              <a:rPr lang="en-US" sz="2200" dirty="0" smtClean="0"/>
              <a:t>vising their plans.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(c)  Self-Assessment of Shot-Making Skills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Generally, how good am I at making shots ? </a:t>
            </a:r>
          </a:p>
          <a:p>
            <a:pPr lvl="1"/>
            <a:r>
              <a:rPr lang="en-US" dirty="0" smtClean="0"/>
              <a:t>“straight-in” shots </a:t>
            </a:r>
          </a:p>
          <a:p>
            <a:pPr lvl="1"/>
            <a:r>
              <a:rPr lang="en-US" dirty="0" smtClean="0"/>
              <a:t>“cut” shots </a:t>
            </a:r>
          </a:p>
          <a:p>
            <a:pPr lvl="1"/>
            <a:r>
              <a:rPr lang="en-US" dirty="0" smtClean="0"/>
              <a:t>“bank” shots  (1-rail … 2-rails … 3-rails) </a:t>
            </a:r>
          </a:p>
          <a:p>
            <a:pPr lvl="1"/>
            <a:r>
              <a:rPr lang="en-US" dirty="0" smtClean="0"/>
              <a:t>“kick” shots  (rail-first) </a:t>
            </a:r>
          </a:p>
          <a:p>
            <a:r>
              <a:rPr lang="en-US" dirty="0" smtClean="0"/>
              <a:t>Generally, how good am I at controlling cue ball’s position (using correct speed </a:t>
            </a:r>
            <a:r>
              <a:rPr lang="en-US" u="sng" dirty="0" smtClean="0"/>
              <a:t>and</a:t>
            </a:r>
            <a:r>
              <a:rPr lang="en-US" dirty="0" smtClean="0"/>
              <a:t> “English”) ?</a:t>
            </a:r>
          </a:p>
          <a:p>
            <a:endParaRPr lang="en-US" dirty="0" smtClean="0"/>
          </a:p>
          <a:p>
            <a:r>
              <a:rPr lang="en-US" sz="3200" b="1" dirty="0" smtClean="0"/>
              <a:t>How am I playing today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*  *  *  Demonstration / Example  *  *  *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Now</a:t>
            </a:r>
            <a:r>
              <a:rPr lang="en-US" sz="2200" dirty="0"/>
              <a:t> </a:t>
            </a:r>
            <a:r>
              <a:rPr lang="en-US" sz="2200" dirty="0" smtClean="0"/>
              <a:t>would be the time to step over to the pool table and  </a:t>
            </a:r>
            <a:r>
              <a:rPr lang="en-US" sz="2200" b="1" dirty="0" smtClean="0"/>
              <a:t>DEMONSTRATE</a:t>
            </a:r>
            <a:r>
              <a:rPr lang="en-US" sz="2200" dirty="0" smtClean="0"/>
              <a:t>  how my (a) general pool knowledge, (b) analyses of the changing layout of balls on the </a:t>
            </a:r>
            <a:r>
              <a:rPr lang="en-US" sz="2200" dirty="0"/>
              <a:t>table, and </a:t>
            </a:r>
            <a:r>
              <a:rPr lang="en-US" sz="2200" dirty="0" smtClean="0"/>
              <a:t>(c) </a:t>
            </a:r>
            <a:r>
              <a:rPr lang="en-US" sz="2200" dirty="0"/>
              <a:t>self-assessment of shot-making </a:t>
            </a:r>
            <a:r>
              <a:rPr lang="en-US" sz="2200" dirty="0" smtClean="0"/>
              <a:t>skills  </a:t>
            </a:r>
            <a:r>
              <a:rPr lang="en-US" sz="2200" b="1" dirty="0" smtClean="0">
                <a:solidFill>
                  <a:srgbClr val="0000FF"/>
                </a:solidFill>
              </a:rPr>
              <a:t>interact</a:t>
            </a:r>
            <a:r>
              <a:rPr lang="en-US" sz="2200" dirty="0" smtClean="0"/>
              <a:t>  with one another as a game progresses.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 smtClean="0">
                <a:solidFill>
                  <a:srgbClr val="CC0000"/>
                </a:solidFill>
              </a:rPr>
              <a:t>But, I don’t see the pool table I requested !!</a:t>
            </a:r>
            <a:endParaRPr lang="en-US" dirty="0" smtClean="0"/>
          </a:p>
          <a:p>
            <a:r>
              <a:rPr lang="en-US" sz="2200" dirty="0" smtClean="0"/>
              <a:t>So, I’ll just talk about Analyzing </a:t>
            </a:r>
            <a:r>
              <a:rPr lang="en-US" sz="2200" dirty="0"/>
              <a:t>L</a:t>
            </a:r>
            <a:r>
              <a:rPr lang="en-US" sz="2200" dirty="0" smtClean="0"/>
              <a:t>ayouts – a very </a:t>
            </a:r>
            <a:br>
              <a:rPr lang="en-US" sz="2200" dirty="0" smtClean="0"/>
            </a:br>
            <a:r>
              <a:rPr lang="en-US" sz="2200" dirty="0" smtClean="0"/>
              <a:t>“pool specific” matter – using one example:  </a:t>
            </a:r>
            <a:br>
              <a:rPr lang="en-US" sz="2200" dirty="0" smtClean="0"/>
            </a:br>
            <a:r>
              <a:rPr lang="en-US" sz="2200" dirty="0" smtClean="0"/>
              <a:t>		a layout with just the last three object balls </a:t>
            </a:r>
            <a:br>
              <a:rPr lang="en-US" sz="2200" dirty="0" smtClean="0"/>
            </a:br>
            <a:r>
              <a:rPr lang="en-US" sz="2200" dirty="0" smtClean="0"/>
              <a:t>		(7, 8, and 9) in a game of Pocket 9-Ball.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</p:spPr>
      </p:pic>
      <p:sp>
        <p:nvSpPr>
          <p:cNvPr id="3" name="Oval 2"/>
          <p:cNvSpPr/>
          <p:nvPr/>
        </p:nvSpPr>
        <p:spPr>
          <a:xfrm>
            <a:off x="4579707" y="3654485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34404" y="4729674"/>
            <a:ext cx="176169" cy="187673"/>
          </a:xfrm>
          <a:prstGeom prst="ellipse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72404" y="1945927"/>
            <a:ext cx="176169" cy="18767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4037" y="668988"/>
            <a:ext cx="712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SITUATION:</a:t>
            </a:r>
            <a:r>
              <a:rPr lang="en-US" sz="2000" dirty="0" smtClean="0"/>
              <a:t>   Player 1’s turn with 7-, 8-, and 9-ball left on the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4800" y="5630169"/>
            <a:ext cx="4469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What “run-out” PLANS come to mind?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9138" y="4364852"/>
            <a:ext cx="84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“own” </a:t>
            </a:r>
          </a:p>
          <a:p>
            <a:r>
              <a:rPr lang="en-US" dirty="0" smtClean="0"/>
              <a:t>pocket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3154" y="443829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01738" y="209721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2950" y="45480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34819" y="333639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ue 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</p:pic>
      <p:sp>
        <p:nvSpPr>
          <p:cNvPr id="5" name="Oval 4"/>
          <p:cNvSpPr/>
          <p:nvPr/>
        </p:nvSpPr>
        <p:spPr>
          <a:xfrm>
            <a:off x="4579707" y="3654485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34404" y="4729674"/>
            <a:ext cx="176169" cy="187673"/>
          </a:xfrm>
          <a:prstGeom prst="ellipse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72404" y="1945927"/>
            <a:ext cx="176169" cy="18767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55876" y="3842158"/>
            <a:ext cx="1519089" cy="98135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02136" y="4823510"/>
            <a:ext cx="1175710" cy="9383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7519" y="4846968"/>
            <a:ext cx="117446" cy="1642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86078" y="2558642"/>
            <a:ext cx="1779830" cy="24525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09909" y="2370969"/>
            <a:ext cx="176169" cy="1876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60852" y="579321"/>
            <a:ext cx="6637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Pocketing 7-ball in lower right corner is a no-brainer, but getting</a:t>
            </a:r>
          </a:p>
          <a:p>
            <a:pPr algn="ctr"/>
            <a:r>
              <a:rPr lang="en-US" sz="2000" dirty="0" smtClean="0"/>
              <a:t>“good position” for 8-ball is a bit tricky given where the 9-ball is.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0240" y="5626602"/>
            <a:ext cx="7413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Decision</a:t>
            </a:r>
            <a:r>
              <a:rPr lang="en-US" sz="2000" dirty="0" smtClean="0"/>
              <a:t>:  Shoot the 7-ball with </a:t>
            </a:r>
            <a:r>
              <a:rPr lang="en-US" sz="2000" u="sng" dirty="0" smtClean="0"/>
              <a:t>low-right spin</a:t>
            </a:r>
            <a:r>
              <a:rPr lang="en-US" sz="2000" dirty="0" smtClean="0"/>
              <a:t> to get position for 8-ball.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2145490" y="4831899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</p:pic>
      <p:sp>
        <p:nvSpPr>
          <p:cNvPr id="5" name="Oval 4"/>
          <p:cNvSpPr/>
          <p:nvPr/>
        </p:nvSpPr>
        <p:spPr>
          <a:xfrm>
            <a:off x="5572404" y="1945927"/>
            <a:ext cx="176169" cy="18767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86078" y="2039764"/>
            <a:ext cx="1117100" cy="39304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48573" y="1945927"/>
            <a:ext cx="2029273" cy="9383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8345" y="579321"/>
            <a:ext cx="700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Pocketing 8-ball in upper right corner is also a no-brainer, but getting</a:t>
            </a:r>
          </a:p>
          <a:p>
            <a:pPr algn="ctr"/>
            <a:r>
              <a:rPr lang="en-US" sz="2000" dirty="0" smtClean="0"/>
              <a:t>position for a realistic 9-ball shot involves a critical choice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09242" y="5601241"/>
            <a:ext cx="7120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want to play  </a:t>
            </a:r>
            <a:r>
              <a:rPr lang="en-US" sz="2000" b="1" dirty="0" smtClean="0"/>
              <a:t>CONSERVATIVELY</a:t>
            </a:r>
            <a:r>
              <a:rPr lang="en-US" sz="2000" dirty="0" smtClean="0"/>
              <a:t>  or  </a:t>
            </a:r>
            <a:r>
              <a:rPr lang="en-US" sz="2000" b="1" dirty="0" smtClean="0"/>
              <a:t>AGGRESSIVELY</a:t>
            </a:r>
            <a:r>
              <a:rPr lang="en-US" sz="2000" dirty="0" smtClean="0"/>
              <a:t>  ??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4209909" y="2370969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</p:pic>
      <p:sp>
        <p:nvSpPr>
          <p:cNvPr id="5" name="Oval 4"/>
          <p:cNvSpPr/>
          <p:nvPr/>
        </p:nvSpPr>
        <p:spPr>
          <a:xfrm>
            <a:off x="5572404" y="1945927"/>
            <a:ext cx="176169" cy="18767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86078" y="2039765"/>
            <a:ext cx="1117100" cy="39304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48573" y="1945927"/>
            <a:ext cx="2029273" cy="9383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2029" y="584878"/>
            <a:ext cx="6876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CONSERVATIVE  PLAY</a:t>
            </a:r>
            <a:r>
              <a:rPr lang="en-US" sz="2000" dirty="0" smtClean="0"/>
              <a:t>:   Shoot the 8-ball </a:t>
            </a:r>
            <a:r>
              <a:rPr lang="en-US" sz="2000" u="sng" dirty="0" smtClean="0"/>
              <a:t>gently with no spin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to get position for “three-rail bank” shot on 9-ball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97424" y="1891366"/>
            <a:ext cx="21507" cy="1483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526279" y="2811078"/>
            <a:ext cx="176169" cy="1876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26279" y="1891366"/>
            <a:ext cx="61878" cy="9197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09909" y="2370969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525"/>
            <a:ext cx="7682953" cy="4084352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61621" y="2953661"/>
            <a:ext cx="3173484" cy="194865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5584" y="584878"/>
            <a:ext cx="5809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Conservative 8-ball shot and position were successful, </a:t>
            </a:r>
            <a:br>
              <a:rPr lang="en-US" sz="2000" dirty="0" smtClean="0"/>
            </a:br>
            <a:r>
              <a:rPr lang="en-US" sz="2000" dirty="0" smtClean="0"/>
              <a:t>but now you have a difficult bank shot …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9976" y="4457577"/>
            <a:ext cx="633383" cy="5536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11273" y="1853967"/>
            <a:ext cx="3566573" cy="30633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84183" y="1853967"/>
            <a:ext cx="2751589" cy="25194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26279" y="2811078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33613" y="4917346"/>
            <a:ext cx="42862" cy="938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387736" y="3538538"/>
            <a:ext cx="463614" cy="14726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763265" y="3326522"/>
            <a:ext cx="176169" cy="1876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61621" y="4902316"/>
            <a:ext cx="26115" cy="1088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986416" y="4956749"/>
            <a:ext cx="119112" cy="559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83813" y="5699995"/>
            <a:ext cx="55917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Wow</a:t>
            </a:r>
            <a:r>
              <a:rPr lang="en-US" sz="2400" b="1" dirty="0">
                <a:solidFill>
                  <a:srgbClr val="0000FF"/>
                </a:solidFill>
              </a:rPr>
              <a:t>, a great three-rail bank shot to </a:t>
            </a:r>
            <a:r>
              <a:rPr lang="en-US" sz="2400" b="1" dirty="0" smtClean="0">
                <a:solidFill>
                  <a:srgbClr val="0000FF"/>
                </a:solidFill>
              </a:rPr>
              <a:t>win !!</a:t>
            </a:r>
            <a:endParaRPr lang="en-US" sz="24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</p:pic>
      <p:sp>
        <p:nvSpPr>
          <p:cNvPr id="5" name="Oval 4"/>
          <p:cNvSpPr/>
          <p:nvPr/>
        </p:nvSpPr>
        <p:spPr>
          <a:xfrm>
            <a:off x="5572404" y="1945927"/>
            <a:ext cx="176169" cy="18767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48573" y="1945927"/>
            <a:ext cx="2029273" cy="9383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285064" y="1862356"/>
            <a:ext cx="218116" cy="1774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333850" y="1862356"/>
            <a:ext cx="3892491" cy="27381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333850" y="4600502"/>
            <a:ext cx="335559" cy="1690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669409" y="4725153"/>
            <a:ext cx="176169" cy="1876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7739" y="600325"/>
            <a:ext cx="706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AGGRESSIVE  PLAY</a:t>
            </a:r>
            <a:r>
              <a:rPr lang="en-US" sz="2000" dirty="0" smtClean="0"/>
              <a:t>:   Shoot the 8-ball with </a:t>
            </a:r>
            <a:r>
              <a:rPr lang="en-US" sz="2000" b="1" i="1" u="sng" dirty="0" smtClean="0"/>
              <a:t>lots</a:t>
            </a:r>
            <a:r>
              <a:rPr lang="en-US" sz="2000" u="sng" dirty="0" smtClean="0"/>
              <a:t> of low-left spin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( trying to get position for easy “straight in” on 9-ball )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86078" y="2039764"/>
            <a:ext cx="1117100" cy="39304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9909" y="2370969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5577" y="5611051"/>
            <a:ext cx="69882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Wow, </a:t>
            </a:r>
            <a:r>
              <a:rPr lang="en-US" sz="2400" b="1" dirty="0" smtClean="0">
                <a:solidFill>
                  <a:srgbClr val="0000FF"/>
                </a:solidFill>
              </a:rPr>
              <a:t>GREAT POSITION after making the 8-ball !!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0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Conceptual Framework – </a:t>
            </a:r>
            <a:r>
              <a:rPr lang="en-US" b="1" i="1" dirty="0" smtClean="0">
                <a:solidFill>
                  <a:srgbClr val="0000FF"/>
                </a:solidFill>
              </a:rPr>
              <a:t>Active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ognition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Salmon </a:t>
            </a:r>
            <a:r>
              <a:rPr lang="en-US" dirty="0"/>
              <a:t>S</a:t>
            </a:r>
            <a:r>
              <a:rPr lang="en-US" dirty="0" smtClean="0"/>
              <a:t>eining &amp; Bartending  </a:t>
            </a:r>
            <a:r>
              <a:rPr lang="en-US" sz="1800" dirty="0" smtClean="0"/>
              <a:t>(brief comparison cases)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Equipment and Rules for “Pocket” 9-Ball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Playing Pool:  Head and Hand Working Together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Concluding Remarks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865" y="598501"/>
            <a:ext cx="1755609" cy="14148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69409" y="4725153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67483" y="579321"/>
            <a:ext cx="642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So, shoot the easy straight-in 9-ball to “own” pocket and </a:t>
            </a:r>
            <a:r>
              <a:rPr lang="en-US" sz="2000" b="1" dirty="0" smtClean="0">
                <a:solidFill>
                  <a:srgbClr val="0000FF"/>
                </a:solidFill>
              </a:rPr>
              <a:t>WIN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33" idx="6"/>
          </p:cNvCxnSpPr>
          <p:nvPr/>
        </p:nvCxnSpPr>
        <p:spPr>
          <a:xfrm>
            <a:off x="1845578" y="4818990"/>
            <a:ext cx="227306" cy="10552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84650" y="4912826"/>
            <a:ext cx="554161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70201" y="4924516"/>
            <a:ext cx="2684" cy="1148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975980" y="3241129"/>
            <a:ext cx="45767" cy="17982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894032" y="2996035"/>
            <a:ext cx="176169" cy="1876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</p:spPr>
      </p:pic>
      <p:sp>
        <p:nvSpPr>
          <p:cNvPr id="3" name="Oval 2"/>
          <p:cNvSpPr/>
          <p:nvPr/>
        </p:nvSpPr>
        <p:spPr>
          <a:xfrm>
            <a:off x="4579707" y="3654485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34404" y="4729674"/>
            <a:ext cx="176169" cy="187673"/>
          </a:xfrm>
          <a:prstGeom prst="ellipse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72404" y="1945927"/>
            <a:ext cx="176169" cy="18767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0280" y="668988"/>
            <a:ext cx="635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Other CONSIDERATIONS given initial layout …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3594" y="5630169"/>
            <a:ext cx="769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What are </a:t>
            </a:r>
            <a:r>
              <a:rPr lang="en-US" sz="2000" b="1" dirty="0" smtClean="0">
                <a:solidFill>
                  <a:srgbClr val="CC0000"/>
                </a:solidFill>
              </a:rPr>
              <a:t>CONSEQUENCES OF MISSING</a:t>
            </a:r>
            <a:r>
              <a:rPr lang="en-US" sz="2000" b="1" dirty="0" smtClean="0">
                <a:solidFill>
                  <a:srgbClr val="0000FF"/>
                </a:solidFill>
              </a:rPr>
              <a:t> shots in each “plan” 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9138" y="4364852"/>
            <a:ext cx="84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“own” </a:t>
            </a:r>
          </a:p>
          <a:p>
            <a:r>
              <a:rPr lang="en-US" dirty="0" smtClean="0"/>
              <a:t>pocket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Okay.  I’ve  </a:t>
            </a:r>
            <a:r>
              <a:rPr lang="en-US" sz="2200" b="1" dirty="0" smtClean="0"/>
              <a:t>explained </a:t>
            </a:r>
            <a:r>
              <a:rPr lang="en-US" sz="2200" dirty="0" smtClean="0"/>
              <a:t> two analyses (Plans) with respect to one situation involving three object balls… but, that explanation took several minutes! </a:t>
            </a:r>
            <a:br>
              <a:rPr lang="en-US" sz="2200" dirty="0" smtClean="0"/>
            </a:br>
            <a:r>
              <a:rPr lang="en-US" sz="2200" dirty="0" smtClean="0"/>
              <a:t>		AND, I left out the actual </a:t>
            </a:r>
            <a:r>
              <a:rPr lang="en-US" sz="2200" u="sng" dirty="0" smtClean="0"/>
              <a:t>processing steps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		whereby the two plans were formulated and 				decisions concerning shot mechanics evaluated. 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So, this time, I’ll analyze the same situation, but following the  </a:t>
            </a:r>
            <a:r>
              <a:rPr lang="en-US" sz="2200" b="1" dirty="0" smtClean="0"/>
              <a:t>sequential procedures</a:t>
            </a:r>
            <a:r>
              <a:rPr lang="en-US" sz="2200" dirty="0" smtClean="0"/>
              <a:t>  I actually use when playing pool.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31" y="1402048"/>
            <a:ext cx="7682953" cy="4084352"/>
          </a:xfrm>
          <a:prstGeom prst="roundRect">
            <a:avLst>
              <a:gd name="adj" fmla="val 0"/>
            </a:avLst>
          </a:prstGeom>
        </p:spPr>
      </p:pic>
      <p:sp>
        <p:nvSpPr>
          <p:cNvPr id="3" name="Oval 2"/>
          <p:cNvSpPr/>
          <p:nvPr/>
        </p:nvSpPr>
        <p:spPr>
          <a:xfrm>
            <a:off x="4579707" y="3654485"/>
            <a:ext cx="176169" cy="187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34404" y="4729674"/>
            <a:ext cx="176169" cy="187673"/>
          </a:xfrm>
          <a:prstGeom prst="ellipse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72404" y="1945927"/>
            <a:ext cx="176169" cy="18767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5490" y="4823510"/>
            <a:ext cx="176169" cy="187673"/>
          </a:xfrm>
          <a:prstGeom prst="ellipse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9138" y="4364852"/>
            <a:ext cx="781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“my” </a:t>
            </a:r>
          </a:p>
          <a:p>
            <a:r>
              <a:rPr lang="en-US" dirty="0" smtClean="0"/>
              <a:t>pocket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8272" y="5791256"/>
            <a:ext cx="3922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{ talk through analysis … </a:t>
            </a:r>
            <a:r>
              <a:rPr lang="en-US" sz="1600" dirty="0"/>
              <a:t>w</a:t>
            </a:r>
            <a:r>
              <a:rPr lang="en-US" sz="1600" dirty="0" smtClean="0"/>
              <a:t>hile using pointer 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5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Now you’ve heard a bit more about how players sequentially analyze a given situation.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KEY:  Identify the biggest “challenge” presented by the layout and think of solutions to that … </a:t>
            </a:r>
            <a:r>
              <a:rPr lang="en-US" u="sng" dirty="0" smtClean="0">
                <a:solidFill>
                  <a:schemeClr val="tx1"/>
                </a:solidFill>
              </a:rPr>
              <a:t>do not</a:t>
            </a:r>
            <a:r>
              <a:rPr lang="en-US" dirty="0" smtClean="0">
                <a:solidFill>
                  <a:schemeClr val="tx1"/>
                </a:solidFill>
              </a:rPr>
              <a:t> simply begin with the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shot, then the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, etc.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i="1" dirty="0" smtClean="0">
                <a:solidFill>
                  <a:schemeClr val="tx1"/>
                </a:solidFill>
              </a:rPr>
              <a:t>BACK-ENGINEERING</a:t>
            </a:r>
            <a:r>
              <a:rPr lang="en-US" dirty="0" smtClean="0">
                <a:solidFill>
                  <a:schemeClr val="tx1"/>
                </a:solidFill>
              </a:rPr>
              <a:t>  reduces the number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of possibilities one has to evaluate !</a:t>
            </a:r>
          </a:p>
          <a:p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NOTE</a:t>
            </a:r>
            <a:r>
              <a:rPr lang="en-US" i="1" dirty="0">
                <a:solidFill>
                  <a:srgbClr val="0000FF"/>
                </a:solidFill>
              </a:rPr>
              <a:t>:  When  </a:t>
            </a:r>
            <a:r>
              <a:rPr lang="en-US" b="1" i="1" dirty="0">
                <a:solidFill>
                  <a:srgbClr val="0000FF"/>
                </a:solidFill>
              </a:rPr>
              <a:t>playing pool</a:t>
            </a:r>
            <a:r>
              <a:rPr lang="en-US" i="1" dirty="0">
                <a:solidFill>
                  <a:srgbClr val="0000FF"/>
                </a:solidFill>
              </a:rPr>
              <a:t>, the </a:t>
            </a:r>
            <a:r>
              <a:rPr lang="en-US" i="1" u="sng" dirty="0" smtClean="0">
                <a:solidFill>
                  <a:srgbClr val="0000FF"/>
                </a:solidFill>
              </a:rPr>
              <a:t>real time</a:t>
            </a:r>
            <a:r>
              <a:rPr lang="en-US" i="1" dirty="0" smtClean="0">
                <a:solidFill>
                  <a:srgbClr val="0000FF"/>
                </a:solidFill>
              </a:rPr>
              <a:t> cognitive </a:t>
            </a:r>
            <a:r>
              <a:rPr lang="en-US" i="1" dirty="0">
                <a:solidFill>
                  <a:srgbClr val="0000FF"/>
                </a:solidFill>
              </a:rPr>
              <a:t>processing of  situations and deciding among options occur much, much faster… usually, just a few seconds!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Key Points of the Head Game Example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Even with just three object balls, players can usually see more than one way to run-out;  thus, choices have to be made among different “plans”.</a:t>
            </a:r>
          </a:p>
          <a:p>
            <a:r>
              <a:rPr lang="en-US" dirty="0" smtClean="0"/>
              <a:t>In the example, both the CONSERVATIVE and the AGGRESSIVE plans involved a single “difficult shot” … so how does one decide among them? </a:t>
            </a:r>
          </a:p>
          <a:p>
            <a:r>
              <a:rPr lang="en-US" dirty="0" smtClean="0"/>
              <a:t>Key considerations when deciding among alternative plans: </a:t>
            </a:r>
          </a:p>
          <a:p>
            <a:pPr lvl="1"/>
            <a:r>
              <a:rPr lang="en-US" dirty="0" smtClean="0"/>
              <a:t>Degree of difficulty of the “difficult shot”</a:t>
            </a:r>
          </a:p>
          <a:p>
            <a:pPr lvl="1"/>
            <a:r>
              <a:rPr lang="en-US" dirty="0" smtClean="0"/>
              <a:t>Player’s confidence with respect to the “difficult shot”</a:t>
            </a:r>
          </a:p>
          <a:p>
            <a:pPr lvl="1"/>
            <a:r>
              <a:rPr lang="en-US" dirty="0" smtClean="0"/>
              <a:t>Likely consequences of missing planned shots, i.e., what situations would be left for the opponent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---  The  HAND  Game  ---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Formulating</a:t>
            </a:r>
            <a:r>
              <a:rPr lang="en-US" sz="2200" dirty="0" smtClean="0"/>
              <a:t>  good plans rests almost entirely on mental activities, but </a:t>
            </a:r>
            <a:r>
              <a:rPr lang="en-US" sz="2200" b="1" dirty="0" smtClean="0"/>
              <a:t> successfully executing </a:t>
            </a:r>
            <a:r>
              <a:rPr lang="en-US" sz="2200" dirty="0" smtClean="0"/>
              <a:t> plans is another matter entirely. </a:t>
            </a:r>
          </a:p>
          <a:p>
            <a:r>
              <a:rPr lang="en-US" sz="2200" dirty="0" smtClean="0"/>
              <a:t>Making shots involves an array of acquired and coordinated  </a:t>
            </a:r>
            <a:r>
              <a:rPr lang="en-US" sz="2200" b="1" dirty="0" smtClean="0"/>
              <a:t>physical skills</a:t>
            </a:r>
            <a:r>
              <a:rPr lang="en-US" sz="2200" dirty="0" smtClean="0"/>
              <a:t> … stance, bridge, stroke, focused attention, keeping eyes on target, avoiding nervous tension, etc.</a:t>
            </a:r>
            <a:r>
              <a:rPr lang="en-US" sz="2200" b="1" dirty="0"/>
              <a:t> </a:t>
            </a:r>
            <a:endParaRPr lang="en-US" sz="2200" b="1" dirty="0" smtClean="0"/>
          </a:p>
          <a:p>
            <a:r>
              <a:rPr lang="en-US" sz="2200" dirty="0" smtClean="0"/>
              <a:t>And, </a:t>
            </a:r>
            <a:r>
              <a:rPr lang="en-US" sz="2200" b="1" dirty="0" smtClean="0"/>
              <a:t>developing</a:t>
            </a:r>
            <a:r>
              <a:rPr lang="en-US" sz="2200" dirty="0" smtClean="0"/>
              <a:t> the various physical skills takes </a:t>
            </a:r>
            <a:r>
              <a:rPr lang="en-US" sz="2200" u="sng" dirty="0" smtClean="0"/>
              <a:t>practice</a:t>
            </a:r>
            <a:r>
              <a:rPr lang="en-US" sz="2200" dirty="0" smtClean="0"/>
              <a:t>-</a:t>
            </a:r>
            <a:r>
              <a:rPr lang="en-US" sz="2200" u="sng" dirty="0" smtClean="0"/>
              <a:t>practice</a:t>
            </a:r>
            <a:r>
              <a:rPr lang="en-US" sz="2200" dirty="0" smtClean="0"/>
              <a:t>-</a:t>
            </a:r>
            <a:r>
              <a:rPr lang="en-US" sz="2200" u="sng" dirty="0" smtClean="0"/>
              <a:t>practice</a:t>
            </a:r>
            <a:r>
              <a:rPr lang="en-US" sz="2200" dirty="0" smtClean="0"/>
              <a:t>… (although coaching by a good player does help avoid bad habits).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Once a decision is made concerning the Plan, mental activities shift from  </a:t>
            </a:r>
            <a:r>
              <a:rPr lang="en-US" u="sng" dirty="0" smtClean="0"/>
              <a:t>analysis mode</a:t>
            </a:r>
            <a:r>
              <a:rPr lang="en-US" dirty="0" smtClean="0"/>
              <a:t>  to  </a:t>
            </a:r>
            <a:r>
              <a:rPr lang="en-US" u="sng" dirty="0" smtClean="0"/>
              <a:t>focused concentration</a:t>
            </a:r>
            <a:r>
              <a:rPr lang="en-US" dirty="0" smtClean="0"/>
              <a:t>  on the physical actions necessary to execute the upcoming shot. </a:t>
            </a:r>
          </a:p>
          <a:p>
            <a:pPr lvl="1"/>
            <a:r>
              <a:rPr lang="en-US" dirty="0" smtClean="0"/>
              <a:t>Get proper stance for the shot with respect to aiming line</a:t>
            </a:r>
          </a:p>
          <a:p>
            <a:pPr lvl="1"/>
            <a:r>
              <a:rPr lang="en-US" dirty="0" smtClean="0"/>
              <a:t>Align tip of cue to position on cue ball for the shot’s appropriate “English” </a:t>
            </a:r>
          </a:p>
          <a:p>
            <a:pPr lvl="1"/>
            <a:r>
              <a:rPr lang="en-US" dirty="0" smtClean="0"/>
              <a:t>Visualize the “ghost ball” point of aim vis-à-vis object ball</a:t>
            </a:r>
          </a:p>
          <a:p>
            <a:pPr lvl="1"/>
            <a:r>
              <a:rPr lang="en-US" dirty="0" smtClean="0"/>
              <a:t>Warm-up stokes to get arm muscles prepared for the appropriate force to be applied to cue ball</a:t>
            </a:r>
          </a:p>
          <a:p>
            <a:pPr lvl="1"/>
            <a:r>
              <a:rPr lang="en-US" dirty="0" smtClean="0"/>
              <a:t>Then, while looking at the imagined “ghost ball” point of aim (</a:t>
            </a:r>
            <a:r>
              <a:rPr lang="en-US" u="sng" dirty="0" smtClean="0"/>
              <a:t>not</a:t>
            </a:r>
            <a:r>
              <a:rPr lang="en-US" dirty="0" smtClean="0"/>
              <a:t> at the cue ball itself),  </a:t>
            </a:r>
            <a:r>
              <a:rPr lang="en-US" b="1" i="1" dirty="0" smtClean="0"/>
              <a:t>s t r o k e</a:t>
            </a:r>
            <a:r>
              <a:rPr lang="en-US" dirty="0" smtClean="0"/>
              <a:t>  the cue 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---  Synopsis ---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excel at pool, you’ve got to know </a:t>
            </a:r>
            <a:r>
              <a:rPr lang="en-US" dirty="0" smtClean="0"/>
              <a:t>what </a:t>
            </a:r>
            <a:r>
              <a:rPr lang="en-US" dirty="0"/>
              <a:t>shots to attempt in what order, but it is only </a:t>
            </a:r>
            <a:r>
              <a:rPr lang="en-US" dirty="0" smtClean="0"/>
              <a:t>with practice that you will </a:t>
            </a:r>
            <a:r>
              <a:rPr lang="en-US" dirty="0"/>
              <a:t>improve your physical skills </a:t>
            </a:r>
            <a:r>
              <a:rPr lang="en-US" dirty="0" smtClean="0"/>
              <a:t>enough to execute well-formulated </a:t>
            </a:r>
            <a:r>
              <a:rPr lang="en-US" dirty="0"/>
              <a:t>plans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Head </a:t>
            </a:r>
            <a:r>
              <a:rPr lang="en-US" sz="3600" b="1" dirty="0">
                <a:solidFill>
                  <a:srgbClr val="0000FF"/>
                </a:solidFill>
              </a:rPr>
              <a:t>and </a:t>
            </a:r>
            <a:r>
              <a:rPr lang="en-US" sz="3600" b="1" dirty="0" smtClean="0">
                <a:solidFill>
                  <a:srgbClr val="0000FF"/>
                </a:solidFill>
              </a:rPr>
              <a:t>Hand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have </a:t>
            </a:r>
            <a:r>
              <a:rPr lang="en-US" sz="3600" b="1" dirty="0">
                <a:solidFill>
                  <a:srgbClr val="0000FF"/>
                </a:solidFill>
              </a:rPr>
              <a:t>to work </a:t>
            </a:r>
            <a:r>
              <a:rPr lang="en-US" sz="3600" b="1" dirty="0" smtClean="0">
                <a:solidFill>
                  <a:srgbClr val="0000FF"/>
                </a:solidFill>
              </a:rPr>
              <a:t>together.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5.  Concluding Remarks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 Conceptual Framework – </a:t>
            </a:r>
            <a:br>
              <a:rPr lang="en-US" sz="3600" dirty="0" smtClean="0"/>
            </a:br>
            <a:r>
              <a:rPr lang="en-US" sz="3600" dirty="0" smtClean="0"/>
              <a:t>                    Cognition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3809" y="2756041"/>
            <a:ext cx="223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 t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e 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Everyday activities generally involve multiple kinds and scales of cognitive structures that are </a:t>
            </a:r>
            <a:r>
              <a:rPr lang="en-US" sz="2200" b="1" i="1" dirty="0">
                <a:solidFill>
                  <a:srgbClr val="0000FF"/>
                </a:solidFill>
              </a:rPr>
              <a:t>temporally integrated</a:t>
            </a:r>
            <a:r>
              <a:rPr lang="en-US" sz="2200" dirty="0"/>
              <a:t> with the on-going flow of actions.</a:t>
            </a:r>
          </a:p>
          <a:p>
            <a:r>
              <a:rPr lang="en-US" sz="2200" dirty="0" smtClean="0"/>
              <a:t>The cognitive structures involved in the ‘head game’ of pool are active before and after every shot, and involve three broad categories: </a:t>
            </a:r>
          </a:p>
          <a:p>
            <a:pPr lvl="1"/>
            <a:r>
              <a:rPr lang="en-US" dirty="0" smtClean="0"/>
              <a:t>General pool knowledge  (a.k.a., “folk physics”)</a:t>
            </a:r>
          </a:p>
          <a:p>
            <a:pPr lvl="1"/>
            <a:r>
              <a:rPr lang="en-US" dirty="0" smtClean="0"/>
              <a:t>Applying one’s “folk physics” understanding to formulate situation-specific plans for running balls</a:t>
            </a:r>
          </a:p>
          <a:p>
            <a:pPr lvl="1"/>
            <a:r>
              <a:rPr lang="en-US" dirty="0" smtClean="0"/>
              <a:t>Self-assessment of shot-making skills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But, analyzing situations and making plans is not the only time conscious/semi-conscious mental activities are involved. </a:t>
            </a:r>
          </a:p>
          <a:p>
            <a:r>
              <a:rPr lang="en-US" sz="2200" dirty="0" smtClean="0"/>
              <a:t>Other kinds of mental activities are occurring contemporaneously with physical actions when </a:t>
            </a:r>
            <a:br>
              <a:rPr lang="en-US" sz="2200" dirty="0" smtClean="0"/>
            </a:br>
            <a:r>
              <a:rPr lang="en-US" sz="2200" dirty="0" smtClean="0"/>
              <a:t>shooting shots: </a:t>
            </a:r>
          </a:p>
          <a:p>
            <a:pPr lvl="1"/>
            <a:r>
              <a:rPr lang="en-US" dirty="0" smtClean="0"/>
              <a:t>Concentration  (attention focused on pool table, relaxing one’s body, and keeping a calm state of mind) </a:t>
            </a:r>
          </a:p>
          <a:p>
            <a:pPr lvl="1"/>
            <a:r>
              <a:rPr lang="en-US" dirty="0" smtClean="0"/>
              <a:t>Maintaining disciplined visual attention when aiming</a:t>
            </a:r>
          </a:p>
          <a:p>
            <a:pPr lvl="1"/>
            <a:r>
              <a:rPr lang="en-US" dirty="0" smtClean="0"/>
              <a:t>Kinesthetic elements of   </a:t>
            </a:r>
            <a:r>
              <a:rPr lang="en-US" i="1" dirty="0" smtClean="0"/>
              <a:t>s t r o k </a:t>
            </a:r>
            <a:r>
              <a:rPr lang="en-US" i="1" dirty="0" err="1" smtClean="0"/>
              <a:t>i</a:t>
            </a:r>
            <a:r>
              <a:rPr lang="en-US" i="1" dirty="0" smtClean="0"/>
              <a:t> n g</a:t>
            </a:r>
            <a:r>
              <a:rPr lang="en-US" dirty="0" smtClean="0"/>
              <a:t>   the cue 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894432"/>
            <a:ext cx="6798736" cy="4032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GENERAL POINTS …</a:t>
            </a:r>
          </a:p>
          <a:p>
            <a:r>
              <a:rPr lang="en-US" dirty="0"/>
              <a:t>Knowledge structures </a:t>
            </a:r>
            <a:r>
              <a:rPr lang="en-US" dirty="0" smtClean="0"/>
              <a:t>–all </a:t>
            </a:r>
            <a:r>
              <a:rPr lang="en-US" dirty="0"/>
              <a:t>shapes and </a:t>
            </a:r>
            <a:r>
              <a:rPr lang="en-US" dirty="0" smtClean="0"/>
              <a:t>sizes – have characteristic durations when activated, and “thinking” takes time. </a:t>
            </a:r>
          </a:p>
          <a:p>
            <a:r>
              <a:rPr lang="en-US" dirty="0" smtClean="0"/>
              <a:t>Thus, it’s time </a:t>
            </a:r>
            <a:r>
              <a:rPr lang="en-US" sz="1900" i="1" dirty="0" smtClean="0"/>
              <a:t>[sic]</a:t>
            </a:r>
            <a:r>
              <a:rPr lang="en-US" dirty="0" smtClean="0"/>
              <a:t> we include </a:t>
            </a:r>
            <a:r>
              <a:rPr lang="en-US" b="1" dirty="0" smtClean="0">
                <a:solidFill>
                  <a:srgbClr val="0000FF"/>
                </a:solidFill>
              </a:rPr>
              <a:t>temporality</a:t>
            </a:r>
            <a:r>
              <a:rPr lang="en-US" dirty="0" smtClean="0"/>
              <a:t> in studies of cognition  </a:t>
            </a:r>
            <a:r>
              <a:rPr lang="en-US" sz="1900" dirty="0" smtClean="0"/>
              <a:t>(minimally, the sequencing of cognitive activities).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/>
              <a:t>e</a:t>
            </a:r>
            <a:r>
              <a:rPr lang="en-US" dirty="0" smtClean="0"/>
              <a:t>.g.,  </a:t>
            </a:r>
            <a:r>
              <a:rPr lang="en-US" sz="2200" dirty="0" smtClean="0"/>
              <a:t>How do different kinds of knowledge structures</a:t>
            </a:r>
            <a:br>
              <a:rPr lang="en-US" sz="2200" dirty="0" smtClean="0"/>
            </a:br>
            <a:r>
              <a:rPr lang="en-US" sz="2200" dirty="0" smtClean="0"/>
              <a:t>			  “behave” in everyday life? </a:t>
            </a:r>
          </a:p>
          <a:p>
            <a:r>
              <a:rPr lang="en-US" dirty="0" smtClean="0"/>
              <a:t>In short, I hope cognitive anthropologists will pay more attention to the </a:t>
            </a:r>
            <a:r>
              <a:rPr lang="en-US" b="1" i="1" dirty="0" smtClean="0"/>
              <a:t>polyphony</a:t>
            </a:r>
            <a:r>
              <a:rPr lang="en-US" b="1" dirty="0" smtClean="0"/>
              <a:t> and </a:t>
            </a:r>
            <a:r>
              <a:rPr lang="en-US" b="1" i="1" dirty="0" smtClean="0"/>
              <a:t>flow</a:t>
            </a:r>
            <a:r>
              <a:rPr lang="en-US" b="1" dirty="0" smtClean="0"/>
              <a:t> of thoughts</a:t>
            </a:r>
            <a:r>
              <a:rPr lang="en-US" dirty="0" smtClean="0"/>
              <a:t> , i.e.,</a:t>
            </a:r>
            <a:br>
              <a:rPr lang="en-US" dirty="0" smtClean="0"/>
            </a:br>
            <a:r>
              <a:rPr lang="en-US" dirty="0" smtClean="0"/>
              <a:t>		focus on </a:t>
            </a:r>
            <a:r>
              <a:rPr lang="en-US" b="1" i="1" dirty="0" smtClean="0">
                <a:solidFill>
                  <a:srgbClr val="0000FF"/>
                </a:solidFill>
              </a:rPr>
              <a:t>active</a:t>
            </a:r>
            <a:r>
              <a:rPr lang="en-US" dirty="0" smtClean="0"/>
              <a:t> cognition rather than </a:t>
            </a:r>
            <a:br>
              <a:rPr lang="en-US" dirty="0" smtClean="0"/>
            </a:br>
            <a:r>
              <a:rPr lang="en-US" dirty="0" smtClean="0"/>
              <a:t>		static depictions of ‘what is known’.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851" y="1529348"/>
            <a:ext cx="6065240" cy="4045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0017" y="606018"/>
            <a:ext cx="2366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CC0000"/>
                </a:solidFill>
                <a:latin typeface="+mj-lt"/>
              </a:rPr>
              <a:t>F </a:t>
            </a:r>
            <a:r>
              <a:rPr lang="en-US" sz="5400" b="1" i="1" dirty="0" err="1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5400" b="1" i="1" dirty="0" smtClean="0">
                <a:solidFill>
                  <a:srgbClr val="CC0000"/>
                </a:solidFill>
                <a:latin typeface="+mj-lt"/>
              </a:rPr>
              <a:t> n </a:t>
            </a:r>
            <a:r>
              <a:rPr lang="en-US" sz="5400" b="1" i="1" dirty="0" err="1" smtClean="0">
                <a:solidFill>
                  <a:srgbClr val="CC0000"/>
                </a:solidFill>
                <a:latin typeface="+mj-lt"/>
              </a:rPr>
              <a:t>i</a:t>
            </a:r>
            <a:r>
              <a:rPr lang="en-US" sz="5400" b="1" i="1" dirty="0" smtClean="0">
                <a:solidFill>
                  <a:srgbClr val="CC0000"/>
                </a:solidFill>
                <a:latin typeface="+mj-lt"/>
              </a:rPr>
              <a:t> s</a:t>
            </a:r>
            <a:endParaRPr lang="en-US" sz="5400" b="1" i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8940" y="5778268"/>
            <a:ext cx="565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Some players can’t help “dogging” their shots.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7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Works 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SALMON SEINING:</a:t>
            </a:r>
          </a:p>
          <a:p>
            <a:pPr marL="457200" lvl="1" indent="0">
              <a:buNone/>
            </a:pPr>
            <a:r>
              <a:rPr lang="en-US" sz="1400" dirty="0" smtClean="0"/>
              <a:t>Gatewood, John B. (1978) </a:t>
            </a:r>
            <a:r>
              <a:rPr lang="en-US" sz="1400" i="1" dirty="0" smtClean="0"/>
              <a:t>Fishing, Memory, and the Stability of Culture Complexes</a:t>
            </a:r>
            <a:r>
              <a:rPr lang="en-US" sz="1400" dirty="0" smtClean="0"/>
              <a:t>. Ph.D. dissertation, University of Illinois at Urbana-Champaign.</a:t>
            </a:r>
          </a:p>
          <a:p>
            <a:pPr marL="457200" lvl="1" indent="0">
              <a:buNone/>
            </a:pPr>
            <a:r>
              <a:rPr lang="en-US" sz="1400" dirty="0" smtClean="0"/>
              <a:t>Gatewood, John B. (1985) Actions speak louder than words. In Janet </a:t>
            </a:r>
            <a:r>
              <a:rPr lang="en-US" sz="1400" dirty="0" err="1" smtClean="0"/>
              <a:t>Doughtery</a:t>
            </a:r>
            <a:r>
              <a:rPr lang="en-US" sz="1400" dirty="0" smtClean="0"/>
              <a:t>, ed., </a:t>
            </a:r>
            <a:r>
              <a:rPr lang="en-US" sz="1400" i="1" dirty="0" smtClean="0"/>
              <a:t>Directions in Cognitive Anthropology</a:t>
            </a:r>
            <a:r>
              <a:rPr lang="en-US" sz="1400" dirty="0" smtClean="0"/>
              <a:t>, pp. 199-219. University of Illinois Press.</a:t>
            </a:r>
          </a:p>
          <a:p>
            <a:pPr marL="0" indent="0">
              <a:buNone/>
            </a:pPr>
            <a:r>
              <a:rPr lang="en-US" sz="1400" dirty="0" smtClean="0"/>
              <a:t>BARTENDING:</a:t>
            </a:r>
          </a:p>
          <a:p>
            <a:pPr marL="457200" lvl="1" indent="0">
              <a:buNone/>
            </a:pPr>
            <a:r>
              <a:rPr lang="en-US" sz="1400" dirty="0" smtClean="0"/>
              <a:t>Gatewood, John B. (In Press) Thinking </a:t>
            </a:r>
            <a:r>
              <a:rPr lang="en-US" sz="1400" dirty="0"/>
              <a:t>w</a:t>
            </a:r>
            <a:r>
              <a:rPr lang="en-US" sz="1400" dirty="0" smtClean="0"/>
              <a:t>hile doing</a:t>
            </a:r>
            <a:r>
              <a:rPr lang="en-US" sz="1400" dirty="0"/>
              <a:t>: Active </a:t>
            </a:r>
            <a:r>
              <a:rPr lang="en-US" sz="1400" dirty="0" smtClean="0"/>
              <a:t>cognition </a:t>
            </a:r>
            <a:r>
              <a:rPr lang="en-US" sz="1400" dirty="0"/>
              <a:t>in </a:t>
            </a:r>
            <a:r>
              <a:rPr lang="en-US" sz="1400" dirty="0" smtClean="0"/>
              <a:t>bartending</a:t>
            </a:r>
            <a:r>
              <a:rPr lang="en-US" sz="1400" dirty="0"/>
              <a:t>. In Giovanni Bennardo, Victor de </a:t>
            </a:r>
            <a:r>
              <a:rPr lang="en-US" sz="1400" dirty="0" err="1"/>
              <a:t>Munck</a:t>
            </a:r>
            <a:r>
              <a:rPr lang="en-US" sz="1400" dirty="0"/>
              <a:t>, and Stephen </a:t>
            </a:r>
            <a:r>
              <a:rPr lang="en-US" sz="1400" dirty="0" err="1"/>
              <a:t>Christomalis</a:t>
            </a:r>
            <a:r>
              <a:rPr lang="en-US" sz="1400" dirty="0"/>
              <a:t>, eds., </a:t>
            </a:r>
            <a:r>
              <a:rPr lang="en-US" sz="1400" i="1" dirty="0"/>
              <a:t>Cognition In and Out of the Mind: Cultural Models Theory</a:t>
            </a:r>
            <a:r>
              <a:rPr lang="en-US" sz="1400" dirty="0"/>
              <a:t>. </a:t>
            </a:r>
            <a:r>
              <a:rPr lang="en-US" sz="1400" dirty="0" smtClean="0"/>
              <a:t>Palgrave </a:t>
            </a:r>
            <a:r>
              <a:rPr lang="en-US" sz="1400" dirty="0"/>
              <a:t>Macmillan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400" dirty="0" smtClean="0"/>
              <a:t>COORDINATION OF BEHAVIOR:</a:t>
            </a:r>
          </a:p>
          <a:p>
            <a:pPr marL="457200" lvl="1" indent="0">
              <a:buNone/>
            </a:pPr>
            <a:r>
              <a:rPr lang="en-US" sz="1400" dirty="0" smtClean="0"/>
              <a:t>Gatewood, John </a:t>
            </a:r>
            <a:r>
              <a:rPr lang="en-US" sz="1400" dirty="0"/>
              <a:t>B. </a:t>
            </a:r>
            <a:r>
              <a:rPr lang="en-US" sz="1400" dirty="0" smtClean="0"/>
              <a:t>and Rosenwein, Robert (1981) </a:t>
            </a:r>
            <a:r>
              <a:rPr lang="en-US" sz="1400" dirty="0"/>
              <a:t>Interactional </a:t>
            </a:r>
            <a:r>
              <a:rPr lang="en-US" sz="1400" dirty="0" smtClean="0"/>
              <a:t>synchrony</a:t>
            </a:r>
            <a:r>
              <a:rPr lang="en-US" sz="1400" dirty="0"/>
              <a:t>: Genuine or </a:t>
            </a:r>
            <a:r>
              <a:rPr lang="en-US" sz="1400" dirty="0" smtClean="0"/>
              <a:t>spurious</a:t>
            </a:r>
            <a:r>
              <a:rPr lang="en-US" sz="1400" dirty="0"/>
              <a:t>? A </a:t>
            </a:r>
            <a:r>
              <a:rPr lang="en-US" sz="1400" dirty="0" smtClean="0"/>
              <a:t>critique </a:t>
            </a:r>
            <a:r>
              <a:rPr lang="en-US" sz="1400" dirty="0"/>
              <a:t>of </a:t>
            </a:r>
            <a:r>
              <a:rPr lang="en-US" sz="1400" dirty="0" smtClean="0"/>
              <a:t>recent </a:t>
            </a:r>
            <a:r>
              <a:rPr lang="en-US" sz="1400" dirty="0"/>
              <a:t>r</a:t>
            </a:r>
            <a:r>
              <a:rPr lang="en-US" sz="1400" dirty="0" smtClean="0"/>
              <a:t>esearch</a:t>
            </a:r>
            <a:r>
              <a:rPr lang="en-US" sz="1400" dirty="0"/>
              <a:t>. </a:t>
            </a:r>
            <a:r>
              <a:rPr lang="en-US" sz="1400" i="1" dirty="0"/>
              <a:t>Journal of Nonverbal Behavior</a:t>
            </a:r>
            <a:r>
              <a:rPr lang="en-US" sz="1400" dirty="0"/>
              <a:t> 6(1): 12-29.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Everyday activities generally involve multiple kinds and scales of cognitive structures that are </a:t>
            </a:r>
            <a:r>
              <a:rPr lang="en-US" sz="2200" b="1" i="1" dirty="0" smtClean="0"/>
              <a:t>temporally integrated</a:t>
            </a:r>
            <a:r>
              <a:rPr lang="en-US" sz="2200" dirty="0" smtClean="0"/>
              <a:t> with the on-going flow of actions.</a:t>
            </a:r>
          </a:p>
          <a:p>
            <a:endParaRPr lang="en-US" sz="2200" dirty="0" smtClean="0"/>
          </a:p>
          <a:p>
            <a:r>
              <a:rPr lang="en-US" sz="2200" dirty="0" smtClean="0"/>
              <a:t>My interest </a:t>
            </a:r>
            <a:r>
              <a:rPr lang="en-US" sz="2200" dirty="0"/>
              <a:t>in highly sequenced but only slightly repetitive physical activities comes from several intense, </a:t>
            </a:r>
            <a:r>
              <a:rPr lang="en-US" sz="2200" dirty="0" smtClean="0"/>
              <a:t>non-academic </a:t>
            </a:r>
            <a:r>
              <a:rPr lang="en-US" sz="2200" dirty="0"/>
              <a:t>experiences, </a:t>
            </a:r>
            <a:r>
              <a:rPr lang="en-US" sz="2200" dirty="0" smtClean="0"/>
              <a:t>e.g.:</a:t>
            </a:r>
            <a:endParaRPr lang="en-US" sz="2200" dirty="0"/>
          </a:p>
          <a:p>
            <a:pPr lvl="1"/>
            <a:r>
              <a:rPr lang="en-US" sz="1900" dirty="0" smtClean="0"/>
              <a:t>Playing </a:t>
            </a:r>
            <a:r>
              <a:rPr lang="en-US" sz="1900" dirty="0"/>
              <a:t>high school football … </a:t>
            </a:r>
            <a:r>
              <a:rPr lang="en-US" sz="1900" dirty="0" smtClean="0"/>
              <a:t>mid-1960s</a:t>
            </a:r>
          </a:p>
          <a:p>
            <a:pPr lvl="1"/>
            <a:r>
              <a:rPr lang="en-US" sz="1900" dirty="0" smtClean="0"/>
              <a:t>Bartending </a:t>
            </a:r>
            <a:r>
              <a:rPr lang="en-US" sz="1900" dirty="0"/>
              <a:t>for two to three years at University of Illinois Faculty Center … </a:t>
            </a:r>
            <a:r>
              <a:rPr lang="en-US" sz="1900" dirty="0" smtClean="0"/>
              <a:t>mid-1970s</a:t>
            </a:r>
          </a:p>
          <a:p>
            <a:pPr lvl="1"/>
            <a:r>
              <a:rPr lang="en-US" sz="1900" dirty="0" smtClean="0"/>
              <a:t>Working </a:t>
            </a:r>
            <a:r>
              <a:rPr lang="en-US" sz="1900" dirty="0"/>
              <a:t>on Southeast Alaskan salmon seine boats for three seasons … 1975, 1976, </a:t>
            </a:r>
            <a:r>
              <a:rPr lang="en-US" sz="1900" dirty="0" smtClean="0"/>
              <a:t>1977</a:t>
            </a:r>
          </a:p>
          <a:p>
            <a:pPr lvl="1"/>
            <a:r>
              <a:rPr lang="en-US" sz="1900" dirty="0" smtClean="0"/>
              <a:t>Playing </a:t>
            </a:r>
            <a:r>
              <a:rPr lang="en-US" sz="1900" dirty="0"/>
              <a:t>pool … the past </a:t>
            </a:r>
            <a:r>
              <a:rPr lang="en-US" sz="1900" dirty="0" smtClean="0"/>
              <a:t>50+ years   </a:t>
            </a:r>
            <a:r>
              <a:rPr lang="en-US" sz="1500" dirty="0" smtClean="0"/>
              <a:t>[and my main example today]</a:t>
            </a:r>
            <a:r>
              <a:rPr lang="en-US" dirty="0"/>
              <a:t> 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such activities involve a ‘head game’ along with skilled physical actions in which both sequencing and timing are critical aspects. </a:t>
            </a:r>
            <a:r>
              <a:rPr lang="en-US" dirty="0" smtClean="0"/>
              <a:t> And</a:t>
            </a:r>
            <a:r>
              <a:rPr lang="en-US" dirty="0"/>
              <a:t>, in </a:t>
            </a:r>
            <a:r>
              <a:rPr lang="en-US" dirty="0" smtClean="0"/>
              <a:t>our everyday </a:t>
            </a:r>
            <a:r>
              <a:rPr lang="en-US" dirty="0"/>
              <a:t>behavior, normal humans manage to integrate </a:t>
            </a:r>
            <a:r>
              <a:rPr lang="en-US" dirty="0" smtClean="0"/>
              <a:t>our mental </a:t>
            </a:r>
            <a:r>
              <a:rPr lang="en-US" dirty="0"/>
              <a:t>and physical </a:t>
            </a:r>
            <a:r>
              <a:rPr lang="en-US" dirty="0" smtClean="0"/>
              <a:t>activities.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But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how does all </a:t>
            </a:r>
            <a:r>
              <a:rPr lang="en-US" dirty="0">
                <a:solidFill>
                  <a:srgbClr val="0000FF"/>
                </a:solidFill>
              </a:rPr>
              <a:t>the cognitive stuff </a:t>
            </a:r>
            <a:r>
              <a:rPr lang="en-US" dirty="0" smtClean="0">
                <a:solidFill>
                  <a:srgbClr val="0000FF"/>
                </a:solidFill>
              </a:rPr>
              <a:t>underlie, guide, coordinate,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mesh </a:t>
            </a:r>
            <a:r>
              <a:rPr lang="en-US" dirty="0">
                <a:solidFill>
                  <a:srgbClr val="0000FF"/>
                </a:solidFill>
              </a:rPr>
              <a:t>with one’s </a:t>
            </a:r>
            <a:r>
              <a:rPr lang="en-US" dirty="0" smtClean="0">
                <a:solidFill>
                  <a:srgbClr val="0000FF"/>
                </a:solidFill>
              </a:rPr>
              <a:t>behavior in real time?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first </a:t>
            </a:r>
            <a:r>
              <a:rPr lang="en-US" dirty="0"/>
              <a:t>step </a:t>
            </a:r>
            <a:r>
              <a:rPr lang="en-US" dirty="0" smtClean="0"/>
              <a:t>in addressing this  BIG QUESTION  is </a:t>
            </a:r>
            <a:r>
              <a:rPr lang="en-US" dirty="0"/>
              <a:t>to take seriously the fact that all </a:t>
            </a:r>
            <a:r>
              <a:rPr lang="en-US" dirty="0" smtClean="0"/>
              <a:t>“knowledge structures” have </a:t>
            </a:r>
            <a:br>
              <a:rPr lang="en-US" dirty="0" smtClean="0"/>
            </a:br>
            <a:r>
              <a:rPr lang="en-US" sz="2800" b="1" i="1" dirty="0" smtClean="0"/>
              <a:t>careers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time</a:t>
            </a:r>
            <a:r>
              <a:rPr lang="en-US" dirty="0" smtClean="0"/>
              <a:t> 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time it takes to construct/learn things </a:t>
            </a:r>
          </a:p>
          <a:p>
            <a:pPr lvl="1"/>
            <a:r>
              <a:rPr lang="en-US" dirty="0" smtClean="0"/>
              <a:t>characteristic </a:t>
            </a:r>
            <a:r>
              <a:rPr lang="en-US" dirty="0"/>
              <a:t>trajectories of duration when </a:t>
            </a:r>
            <a:r>
              <a:rPr lang="en-US" dirty="0" smtClean="0"/>
              <a:t>activated </a:t>
            </a:r>
          </a:p>
          <a:p>
            <a:pPr lvl="1"/>
            <a:r>
              <a:rPr lang="en-US" dirty="0" smtClean="0"/>
              <a:t>spatiotemporal </a:t>
            </a:r>
            <a:r>
              <a:rPr lang="en-US" dirty="0"/>
              <a:t>distributions within and among </a:t>
            </a:r>
            <a:r>
              <a:rPr lang="en-US" dirty="0" smtClean="0"/>
              <a:t>populations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Methodology</a:t>
            </a:r>
            <a:r>
              <a:rPr lang="en-US" dirty="0" smtClean="0"/>
              <a:t>:  My descriptions are based mostly on introspection to </a:t>
            </a:r>
            <a:r>
              <a:rPr lang="en-US" dirty="0"/>
              <a:t>identify the salient stages or steps that are </a:t>
            </a:r>
            <a:r>
              <a:rPr lang="en-US" i="1" dirty="0"/>
              <a:t>typically</a:t>
            </a:r>
            <a:r>
              <a:rPr lang="en-US" dirty="0"/>
              <a:t> part of the activity, whether </a:t>
            </a:r>
            <a:r>
              <a:rPr lang="en-US" dirty="0" smtClean="0"/>
              <a:t>lexicalized </a:t>
            </a:r>
            <a:r>
              <a:rPr lang="en-US" dirty="0"/>
              <a:t>or not. </a:t>
            </a:r>
          </a:p>
          <a:p>
            <a:r>
              <a:rPr lang="en-US" u="sng" dirty="0" smtClean="0"/>
              <a:t>Rationale</a:t>
            </a:r>
            <a:r>
              <a:rPr lang="en-US" dirty="0" smtClean="0"/>
              <a:t>:  If </a:t>
            </a:r>
            <a:r>
              <a:rPr lang="en-US" dirty="0"/>
              <a:t>you </a:t>
            </a:r>
            <a:r>
              <a:rPr lang="en-US" dirty="0" smtClean="0"/>
              <a:t>routinely do an activity yourself, it </a:t>
            </a:r>
            <a:r>
              <a:rPr lang="en-US" dirty="0"/>
              <a:t>is pretty easy to identify the times when your attention remains tightly focused, when it is diffusely monitoring, and when it is going through a </a:t>
            </a:r>
            <a:r>
              <a:rPr lang="en-US" dirty="0" smtClean="0"/>
              <a:t>re-orientation</a:t>
            </a:r>
            <a:r>
              <a:rPr lang="en-US" dirty="0"/>
              <a:t> </a:t>
            </a:r>
            <a:r>
              <a:rPr lang="en-US" dirty="0" smtClean="0"/>
              <a:t>… even if no one usually talks about such things.</a:t>
            </a:r>
          </a:p>
          <a:p>
            <a:r>
              <a:rPr lang="en-US" u="sng" dirty="0" smtClean="0"/>
              <a:t>Caveat</a:t>
            </a:r>
            <a:r>
              <a:rPr lang="en-US" dirty="0" smtClean="0"/>
              <a:t>:  There </a:t>
            </a:r>
            <a:r>
              <a:rPr lang="en-US" dirty="0"/>
              <a:t>is no magic window into people’s minds, even our own, and one’s “key informant” might be insight-deficient. </a:t>
            </a:r>
            <a:r>
              <a:rPr lang="en-US" dirty="0" smtClean="0"/>
              <a:t>But, conversations </a:t>
            </a:r>
            <a:r>
              <a:rPr lang="en-US" dirty="0"/>
              <a:t>with and observations of other </a:t>
            </a:r>
            <a:r>
              <a:rPr lang="en-US" dirty="0" smtClean="0"/>
              <a:t>experts </a:t>
            </a:r>
            <a:r>
              <a:rPr lang="en-US" dirty="0"/>
              <a:t>can confirm general features of one’s introspective account as well as reveal idiosyncrasies.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My talk today is </a:t>
            </a:r>
            <a:r>
              <a:rPr lang="en-US" sz="2000" dirty="0"/>
              <a:t>mainly about playing </a:t>
            </a:r>
            <a:r>
              <a:rPr lang="en-US" sz="2000" dirty="0" smtClean="0"/>
              <a:t>pool, but I’ll </a:t>
            </a:r>
            <a:r>
              <a:rPr lang="en-US" sz="2000" dirty="0"/>
              <a:t>begin by briefly discussing salmon seining and bartending (things I’ve written about before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r>
              <a:rPr lang="en-US" sz="2000" dirty="0"/>
              <a:t>In general terms, playing pool has much in common with these other activities. But, pool inherently involves many more contingencies such that quickly re-formulating plans is both essential and expected rather </a:t>
            </a:r>
            <a:r>
              <a:rPr lang="en-US" sz="2000" dirty="0" smtClean="0"/>
              <a:t>than unusual </a:t>
            </a:r>
            <a:r>
              <a:rPr lang="en-US" sz="2000" dirty="0"/>
              <a:t>and sporadic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2.  Salmon Seining  &amp;  Bartending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 brief comparison cases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1962</TotalTime>
  <Words>2084</Words>
  <Application>Microsoft Office PowerPoint</Application>
  <PresentationFormat>On-screen Show (4:3)</PresentationFormat>
  <Paragraphs>241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Garamond</vt:lpstr>
      <vt:lpstr>Times New Roman</vt:lpstr>
      <vt:lpstr>Organic</vt:lpstr>
      <vt:lpstr>Playing Pool: Head and Hand Working Together</vt:lpstr>
      <vt:lpstr>Abstract</vt:lpstr>
      <vt:lpstr>Outline</vt:lpstr>
      <vt:lpstr>1.  Conceptual Framework –                      Cognition</vt:lpstr>
      <vt:lpstr> </vt:lpstr>
      <vt:lpstr> </vt:lpstr>
      <vt:lpstr> </vt:lpstr>
      <vt:lpstr> </vt:lpstr>
      <vt:lpstr>2.  Salmon Seining  &amp;  Bartending</vt:lpstr>
      <vt:lpstr>Southeast Alaskan Salmon Seining ( highly sequenced routine, complex division of labor )</vt:lpstr>
      <vt:lpstr>Bartending ( recipe templates, ad hoc production plans, bilateral independence )</vt:lpstr>
      <vt:lpstr>3.  Equipment and Rules for “Pocket” 9-Ball</vt:lpstr>
      <vt:lpstr>PowerPoint Presentation</vt:lpstr>
      <vt:lpstr>PowerPoint Presentation</vt:lpstr>
      <vt:lpstr>Basic Rules for “Pocket” 9-Ball  </vt:lpstr>
      <vt:lpstr>4.  Playing Pool: Head and Hand Working Together</vt:lpstr>
      <vt:lpstr>---  The  HEAD  Game  ---</vt:lpstr>
      <vt:lpstr>(a)  General Pool Knowledge</vt:lpstr>
      <vt:lpstr>PowerPoint Presentation</vt:lpstr>
      <vt:lpstr>( some general pool knowledge websites )</vt:lpstr>
      <vt:lpstr>(b)  Analyzing Layouts of Balls During Game</vt:lpstr>
      <vt:lpstr>(c)  Self-Assessment of Shot-Making Skills</vt:lpstr>
      <vt:lpstr>*  *  *  Demonstration / Example  *  *  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Key Points of the Head Game Example</vt:lpstr>
      <vt:lpstr>---  The  HAND  Game  ---</vt:lpstr>
      <vt:lpstr> </vt:lpstr>
      <vt:lpstr>---  Synopsis ---</vt:lpstr>
      <vt:lpstr>5.  Concluding Remarks</vt:lpstr>
      <vt:lpstr>PowerPoint Presentation</vt:lpstr>
      <vt:lpstr>PowerPoint Presentation</vt:lpstr>
      <vt:lpstr> </vt:lpstr>
      <vt:lpstr>PowerPoint Presentation</vt:lpstr>
      <vt:lpstr>Other Works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John Gatewood</dc:creator>
  <cp:lastModifiedBy>John Gatewood</cp:lastModifiedBy>
  <cp:revision>250</cp:revision>
  <dcterms:created xsi:type="dcterms:W3CDTF">2023-10-28T16:06:06Z</dcterms:created>
  <dcterms:modified xsi:type="dcterms:W3CDTF">2024-04-20T20:39:21Z</dcterms:modified>
</cp:coreProperties>
</file>