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5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547"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D740882-4BF4-47F9-92D9-9A890C796EE9}"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E578C-55BE-4562-8DA9-C745FCCEDFE8}" type="slidenum">
              <a:rPr lang="en-US" smtClean="0"/>
              <a:t>‹#›</a:t>
            </a:fld>
            <a:endParaRPr lang="en-US"/>
          </a:p>
        </p:txBody>
      </p:sp>
    </p:spTree>
    <p:extLst>
      <p:ext uri="{BB962C8B-B14F-4D97-AF65-F5344CB8AC3E}">
        <p14:creationId xmlns:p14="http://schemas.microsoft.com/office/powerpoint/2010/main" val="2229393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740882-4BF4-47F9-92D9-9A890C796EE9}"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E578C-55BE-4562-8DA9-C745FCCEDFE8}" type="slidenum">
              <a:rPr lang="en-US" smtClean="0"/>
              <a:t>‹#›</a:t>
            </a:fld>
            <a:endParaRPr lang="en-US"/>
          </a:p>
        </p:txBody>
      </p:sp>
    </p:spTree>
    <p:extLst>
      <p:ext uri="{BB962C8B-B14F-4D97-AF65-F5344CB8AC3E}">
        <p14:creationId xmlns:p14="http://schemas.microsoft.com/office/powerpoint/2010/main" val="42802613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740882-4BF4-47F9-92D9-9A890C796EE9}"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E578C-55BE-4562-8DA9-C745FCCEDFE8}" type="slidenum">
              <a:rPr lang="en-US" smtClean="0"/>
              <a:t>‹#›</a:t>
            </a:fld>
            <a:endParaRPr lang="en-US"/>
          </a:p>
        </p:txBody>
      </p:sp>
    </p:spTree>
    <p:extLst>
      <p:ext uri="{BB962C8B-B14F-4D97-AF65-F5344CB8AC3E}">
        <p14:creationId xmlns:p14="http://schemas.microsoft.com/office/powerpoint/2010/main" val="3796757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D740882-4BF4-47F9-92D9-9A890C796EE9}"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E578C-55BE-4562-8DA9-C745FCCEDFE8}" type="slidenum">
              <a:rPr lang="en-US" smtClean="0"/>
              <a:t>‹#›</a:t>
            </a:fld>
            <a:endParaRPr lang="en-US"/>
          </a:p>
        </p:txBody>
      </p:sp>
    </p:spTree>
    <p:extLst>
      <p:ext uri="{BB962C8B-B14F-4D97-AF65-F5344CB8AC3E}">
        <p14:creationId xmlns:p14="http://schemas.microsoft.com/office/powerpoint/2010/main" val="1155967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D740882-4BF4-47F9-92D9-9A890C796EE9}" type="datetimeFigureOut">
              <a:rPr lang="en-US" smtClean="0"/>
              <a:t>10/31/2016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AE578C-55BE-4562-8DA9-C745FCCEDFE8}" type="slidenum">
              <a:rPr lang="en-US" smtClean="0"/>
              <a:t>‹#›</a:t>
            </a:fld>
            <a:endParaRPr lang="en-US"/>
          </a:p>
        </p:txBody>
      </p:sp>
    </p:spTree>
    <p:extLst>
      <p:ext uri="{BB962C8B-B14F-4D97-AF65-F5344CB8AC3E}">
        <p14:creationId xmlns:p14="http://schemas.microsoft.com/office/powerpoint/2010/main" val="1892755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D740882-4BF4-47F9-92D9-9A890C796EE9}" type="datetimeFigureOut">
              <a:rPr lang="en-US" smtClean="0"/>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E578C-55BE-4562-8DA9-C745FCCEDFE8}" type="slidenum">
              <a:rPr lang="en-US" smtClean="0"/>
              <a:t>‹#›</a:t>
            </a:fld>
            <a:endParaRPr lang="en-US"/>
          </a:p>
        </p:txBody>
      </p:sp>
    </p:spTree>
    <p:extLst>
      <p:ext uri="{BB962C8B-B14F-4D97-AF65-F5344CB8AC3E}">
        <p14:creationId xmlns:p14="http://schemas.microsoft.com/office/powerpoint/2010/main" val="3811784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D740882-4BF4-47F9-92D9-9A890C796EE9}" type="datetimeFigureOut">
              <a:rPr lang="en-US" smtClean="0"/>
              <a:t>10/31/2016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AE578C-55BE-4562-8DA9-C745FCCEDFE8}" type="slidenum">
              <a:rPr lang="en-US" smtClean="0"/>
              <a:t>‹#›</a:t>
            </a:fld>
            <a:endParaRPr lang="en-US"/>
          </a:p>
        </p:txBody>
      </p:sp>
    </p:spTree>
    <p:extLst>
      <p:ext uri="{BB962C8B-B14F-4D97-AF65-F5344CB8AC3E}">
        <p14:creationId xmlns:p14="http://schemas.microsoft.com/office/powerpoint/2010/main" val="809262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D740882-4BF4-47F9-92D9-9A890C796EE9}" type="datetimeFigureOut">
              <a:rPr lang="en-US" smtClean="0"/>
              <a:t>10/31/2016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AE578C-55BE-4562-8DA9-C745FCCEDFE8}" type="slidenum">
              <a:rPr lang="en-US" smtClean="0"/>
              <a:t>‹#›</a:t>
            </a:fld>
            <a:endParaRPr lang="en-US"/>
          </a:p>
        </p:txBody>
      </p:sp>
    </p:spTree>
    <p:extLst>
      <p:ext uri="{BB962C8B-B14F-4D97-AF65-F5344CB8AC3E}">
        <p14:creationId xmlns:p14="http://schemas.microsoft.com/office/powerpoint/2010/main" val="4222001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740882-4BF4-47F9-92D9-9A890C796EE9}" type="datetimeFigureOut">
              <a:rPr lang="en-US" smtClean="0"/>
              <a:t>10/31/2016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AE578C-55BE-4562-8DA9-C745FCCEDFE8}" type="slidenum">
              <a:rPr lang="en-US" smtClean="0"/>
              <a:t>‹#›</a:t>
            </a:fld>
            <a:endParaRPr lang="en-US"/>
          </a:p>
        </p:txBody>
      </p:sp>
    </p:spTree>
    <p:extLst>
      <p:ext uri="{BB962C8B-B14F-4D97-AF65-F5344CB8AC3E}">
        <p14:creationId xmlns:p14="http://schemas.microsoft.com/office/powerpoint/2010/main" val="3817641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740882-4BF4-47F9-92D9-9A890C796EE9}" type="datetimeFigureOut">
              <a:rPr lang="en-US" smtClean="0"/>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E578C-55BE-4562-8DA9-C745FCCEDFE8}" type="slidenum">
              <a:rPr lang="en-US" smtClean="0"/>
              <a:t>‹#›</a:t>
            </a:fld>
            <a:endParaRPr lang="en-US"/>
          </a:p>
        </p:txBody>
      </p:sp>
    </p:spTree>
    <p:extLst>
      <p:ext uri="{BB962C8B-B14F-4D97-AF65-F5344CB8AC3E}">
        <p14:creationId xmlns:p14="http://schemas.microsoft.com/office/powerpoint/2010/main" val="14875136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D740882-4BF4-47F9-92D9-9A890C796EE9}" type="datetimeFigureOut">
              <a:rPr lang="en-US" smtClean="0"/>
              <a:t>10/31/2016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AE578C-55BE-4562-8DA9-C745FCCEDFE8}" type="slidenum">
              <a:rPr lang="en-US" smtClean="0"/>
              <a:t>‹#›</a:t>
            </a:fld>
            <a:endParaRPr lang="en-US"/>
          </a:p>
        </p:txBody>
      </p:sp>
    </p:spTree>
    <p:extLst>
      <p:ext uri="{BB962C8B-B14F-4D97-AF65-F5344CB8AC3E}">
        <p14:creationId xmlns:p14="http://schemas.microsoft.com/office/powerpoint/2010/main" val="27388609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740882-4BF4-47F9-92D9-9A890C796EE9}" type="datetimeFigureOut">
              <a:rPr lang="en-US" smtClean="0"/>
              <a:t>10/31/2016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AE578C-55BE-4562-8DA9-C745FCCEDFE8}" type="slidenum">
              <a:rPr lang="en-US" smtClean="0"/>
              <a:t>‹#›</a:t>
            </a:fld>
            <a:endParaRPr lang="en-US"/>
          </a:p>
        </p:txBody>
      </p:sp>
    </p:spTree>
    <p:extLst>
      <p:ext uri="{BB962C8B-B14F-4D97-AF65-F5344CB8AC3E}">
        <p14:creationId xmlns:p14="http://schemas.microsoft.com/office/powerpoint/2010/main" val="34000490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0745"/>
          </a:xfrm>
        </p:spPr>
        <p:txBody>
          <a:bodyPr/>
          <a:lstStyle/>
          <a:p>
            <a:r>
              <a:rPr lang="en-US" dirty="0" err="1" smtClean="0"/>
              <a:t>Lacawac</a:t>
            </a:r>
            <a:r>
              <a:rPr lang="en-US" dirty="0" smtClean="0"/>
              <a:t> daily average air temperatures</a:t>
            </a:r>
            <a:endParaRPr lang="en-US" dirty="0"/>
          </a:p>
        </p:txBody>
      </p:sp>
      <p:pic>
        <p:nvPicPr>
          <p:cNvPr id="5" name="Content Placeholder 4"/>
          <p:cNvPicPr>
            <a:picLocks noGrp="1" noChangeAspect="1"/>
          </p:cNvPicPr>
          <p:nvPr>
            <p:ph idx="1"/>
          </p:nvPr>
        </p:nvPicPr>
        <p:blipFill>
          <a:blip r:embed="rId2"/>
          <a:stretch>
            <a:fillRect/>
          </a:stretch>
        </p:blipFill>
        <p:spPr>
          <a:xfrm>
            <a:off x="0" y="1706026"/>
            <a:ext cx="11889161" cy="4260434"/>
          </a:xfrm>
          <a:prstGeom prst="rect">
            <a:avLst/>
          </a:prstGeom>
        </p:spPr>
      </p:pic>
    </p:spTree>
    <p:extLst>
      <p:ext uri="{BB962C8B-B14F-4D97-AF65-F5344CB8AC3E}">
        <p14:creationId xmlns:p14="http://schemas.microsoft.com/office/powerpoint/2010/main" val="3681856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0745"/>
          </a:xfrm>
        </p:spPr>
        <p:txBody>
          <a:bodyPr/>
          <a:lstStyle/>
          <a:p>
            <a:r>
              <a:rPr lang="en-US" dirty="0" err="1" smtClean="0"/>
              <a:t>Lacawac</a:t>
            </a:r>
            <a:r>
              <a:rPr lang="en-US" dirty="0" smtClean="0"/>
              <a:t> daily minimum air temperatures</a:t>
            </a:r>
            <a:endParaRPr lang="en-US" dirty="0"/>
          </a:p>
        </p:txBody>
      </p:sp>
      <p:pic>
        <p:nvPicPr>
          <p:cNvPr id="4" name="Content Placeholder 3"/>
          <p:cNvPicPr>
            <a:picLocks noGrp="1" noChangeAspect="1"/>
          </p:cNvPicPr>
          <p:nvPr>
            <p:ph idx="1"/>
          </p:nvPr>
        </p:nvPicPr>
        <p:blipFill>
          <a:blip r:embed="rId2"/>
          <a:stretch>
            <a:fillRect/>
          </a:stretch>
        </p:blipFill>
        <p:spPr>
          <a:xfrm>
            <a:off x="97236" y="1851660"/>
            <a:ext cx="12024996" cy="4309110"/>
          </a:xfrm>
          <a:prstGeom prst="rect">
            <a:avLst/>
          </a:prstGeom>
        </p:spPr>
      </p:pic>
    </p:spTree>
    <p:extLst>
      <p:ext uri="{BB962C8B-B14F-4D97-AF65-F5344CB8AC3E}">
        <p14:creationId xmlns:p14="http://schemas.microsoft.com/office/powerpoint/2010/main" val="39526574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80745"/>
          </a:xfrm>
        </p:spPr>
        <p:txBody>
          <a:bodyPr/>
          <a:lstStyle/>
          <a:p>
            <a:r>
              <a:rPr lang="en-US" dirty="0" err="1" smtClean="0"/>
              <a:t>Lacawac</a:t>
            </a:r>
            <a:r>
              <a:rPr lang="en-US" dirty="0" smtClean="0"/>
              <a:t> daily maximum air temperatures</a:t>
            </a:r>
            <a:endParaRPr lang="en-US" dirty="0"/>
          </a:p>
        </p:txBody>
      </p:sp>
      <p:pic>
        <p:nvPicPr>
          <p:cNvPr id="4" name="Content Placeholder 3"/>
          <p:cNvPicPr>
            <a:picLocks noGrp="1" noChangeAspect="1"/>
          </p:cNvPicPr>
          <p:nvPr>
            <p:ph idx="1"/>
          </p:nvPr>
        </p:nvPicPr>
        <p:blipFill>
          <a:blip r:embed="rId2"/>
          <a:stretch>
            <a:fillRect/>
          </a:stretch>
        </p:blipFill>
        <p:spPr>
          <a:xfrm>
            <a:off x="110819" y="1543050"/>
            <a:ext cx="11970362" cy="4286250"/>
          </a:xfrm>
          <a:prstGeom prst="rect">
            <a:avLst/>
          </a:prstGeom>
        </p:spPr>
      </p:pic>
    </p:spTree>
    <p:extLst>
      <p:ext uri="{BB962C8B-B14F-4D97-AF65-F5344CB8AC3E}">
        <p14:creationId xmlns:p14="http://schemas.microsoft.com/office/powerpoint/2010/main" val="3300892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710654" y="182880"/>
            <a:ext cx="10867936" cy="6276021"/>
          </a:xfrm>
          <a:prstGeom prst="rect">
            <a:avLst/>
          </a:prstGeom>
        </p:spPr>
      </p:pic>
    </p:spTree>
    <p:extLst>
      <p:ext uri="{BB962C8B-B14F-4D97-AF65-F5344CB8AC3E}">
        <p14:creationId xmlns:p14="http://schemas.microsoft.com/office/powerpoint/2010/main" val="33946560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p:cNvPicPr>
            <a:picLocks noGrp="1" noChangeAspect="1"/>
          </p:cNvPicPr>
          <p:nvPr>
            <p:ph idx="1"/>
          </p:nvPr>
        </p:nvPicPr>
        <p:blipFill>
          <a:blip r:embed="rId2"/>
          <a:stretch>
            <a:fillRect/>
          </a:stretch>
        </p:blipFill>
        <p:spPr>
          <a:xfrm>
            <a:off x="843335" y="223177"/>
            <a:ext cx="10506655" cy="6315171"/>
          </a:xfrm>
          <a:prstGeom prst="rect">
            <a:avLst/>
          </a:prstGeom>
        </p:spPr>
      </p:pic>
    </p:spTree>
    <p:extLst>
      <p:ext uri="{BB962C8B-B14F-4D97-AF65-F5344CB8AC3E}">
        <p14:creationId xmlns:p14="http://schemas.microsoft.com/office/powerpoint/2010/main" val="830069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88929" y="555158"/>
            <a:ext cx="2222801" cy="5909310"/>
          </a:xfrm>
          <a:prstGeom prst="rect">
            <a:avLst/>
          </a:prstGeom>
          <a:noFill/>
        </p:spPr>
        <p:txBody>
          <a:bodyPr wrap="square" rtlCol="0">
            <a:spAutoFit/>
          </a:bodyPr>
          <a:lstStyle/>
          <a:p>
            <a:r>
              <a:rPr lang="en-US" dirty="0" err="1" smtClean="0"/>
              <a:t>Lacawac</a:t>
            </a:r>
            <a:r>
              <a:rPr lang="en-US" dirty="0" smtClean="0"/>
              <a:t> average of daily Tw’s (June, July, August combined)</a:t>
            </a:r>
          </a:p>
          <a:p>
            <a:endParaRPr lang="en-US" dirty="0"/>
          </a:p>
          <a:p>
            <a:r>
              <a:rPr lang="en-US" dirty="0" smtClean="0"/>
              <a:t>Temporal Trend </a:t>
            </a:r>
            <a:r>
              <a:rPr lang="en-US" dirty="0" smtClean="0"/>
              <a:t>is warming at surface and cooling in </a:t>
            </a:r>
            <a:r>
              <a:rPr lang="en-US" dirty="0" err="1" smtClean="0"/>
              <a:t>hypolimnion</a:t>
            </a:r>
            <a:r>
              <a:rPr lang="en-US" dirty="0" smtClean="0"/>
              <a:t>. Our research has shown this is related to a trend for increasing color from DOC in the lake absorbing more solar heat near the surface.  DOC color is likely increasing because of rising precipitation, but declining acid deposition may also contribute.</a:t>
            </a:r>
            <a:endParaRPr lang="en-US" dirty="0"/>
          </a:p>
        </p:txBody>
      </p:sp>
      <p:pic>
        <p:nvPicPr>
          <p:cNvPr id="2" name="Picture 1"/>
          <p:cNvPicPr>
            <a:picLocks noChangeAspect="1"/>
          </p:cNvPicPr>
          <p:nvPr/>
        </p:nvPicPr>
        <p:blipFill>
          <a:blip r:embed="rId2"/>
          <a:stretch>
            <a:fillRect/>
          </a:stretch>
        </p:blipFill>
        <p:spPr>
          <a:xfrm>
            <a:off x="2606040" y="1219795"/>
            <a:ext cx="4928929" cy="4846320"/>
          </a:xfrm>
          <a:prstGeom prst="rect">
            <a:avLst/>
          </a:prstGeom>
        </p:spPr>
      </p:pic>
      <p:pic>
        <p:nvPicPr>
          <p:cNvPr id="3" name="Picture 2"/>
          <p:cNvPicPr>
            <a:picLocks noChangeAspect="1"/>
          </p:cNvPicPr>
          <p:nvPr/>
        </p:nvPicPr>
        <p:blipFill>
          <a:blip r:embed="rId3"/>
          <a:stretch>
            <a:fillRect/>
          </a:stretch>
        </p:blipFill>
        <p:spPr>
          <a:xfrm>
            <a:off x="7534969" y="1219795"/>
            <a:ext cx="4409381" cy="4846320"/>
          </a:xfrm>
          <a:prstGeom prst="rect">
            <a:avLst/>
          </a:prstGeom>
        </p:spPr>
      </p:pic>
    </p:spTree>
    <p:extLst>
      <p:ext uri="{BB962C8B-B14F-4D97-AF65-F5344CB8AC3E}">
        <p14:creationId xmlns:p14="http://schemas.microsoft.com/office/powerpoint/2010/main" val="42435347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83</Words>
  <Application>Microsoft Office PowerPoint</Application>
  <PresentationFormat>Widescreen</PresentationFormat>
  <Paragraphs>6</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Lacawac daily average air temperatures</vt:lpstr>
      <vt:lpstr>Lacawac daily minimum air temperatures</vt:lpstr>
      <vt:lpstr>Lacawac daily maximum air temperatures</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Lacawac daily average air temperatures</dc:title>
  <dc:creator>brh</dc:creator>
  <cp:lastModifiedBy>brh</cp:lastModifiedBy>
  <cp:revision>5</cp:revision>
  <dcterms:created xsi:type="dcterms:W3CDTF">2016-10-31T16:05:51Z</dcterms:created>
  <dcterms:modified xsi:type="dcterms:W3CDTF">2016-10-31T20:25:56Z</dcterms:modified>
</cp:coreProperties>
</file>